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7" r:id="rId1"/>
  </p:sldMasterIdLst>
  <p:handoutMasterIdLst>
    <p:handoutMasterId r:id="rId32"/>
  </p:handoutMasterIdLst>
  <p:sldIdLst>
    <p:sldId id="375" r:id="rId2"/>
    <p:sldId id="376" r:id="rId3"/>
    <p:sldId id="377" r:id="rId4"/>
    <p:sldId id="378" r:id="rId5"/>
    <p:sldId id="379" r:id="rId6"/>
    <p:sldId id="380" r:id="rId7"/>
    <p:sldId id="382" r:id="rId8"/>
    <p:sldId id="383" r:id="rId9"/>
    <p:sldId id="381" r:id="rId10"/>
    <p:sldId id="384" r:id="rId11"/>
    <p:sldId id="385" r:id="rId12"/>
    <p:sldId id="387" r:id="rId13"/>
    <p:sldId id="386" r:id="rId14"/>
    <p:sldId id="388" r:id="rId15"/>
    <p:sldId id="389" r:id="rId16"/>
    <p:sldId id="395" r:id="rId17"/>
    <p:sldId id="390" r:id="rId18"/>
    <p:sldId id="391" r:id="rId19"/>
    <p:sldId id="392" r:id="rId20"/>
    <p:sldId id="393" r:id="rId21"/>
    <p:sldId id="394" r:id="rId22"/>
    <p:sldId id="397" r:id="rId23"/>
    <p:sldId id="398" r:id="rId24"/>
    <p:sldId id="399" r:id="rId25"/>
    <p:sldId id="400" r:id="rId26"/>
    <p:sldId id="401" r:id="rId27"/>
    <p:sldId id="402" r:id="rId28"/>
    <p:sldId id="403" r:id="rId29"/>
    <p:sldId id="404" r:id="rId30"/>
    <p:sldId id="40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EB3803E-C7C7-493D-A0FA-E21F6C899C94}">
          <p14:sldIdLst>
            <p14:sldId id="375"/>
            <p14:sldId id="376"/>
            <p14:sldId id="377"/>
            <p14:sldId id="378"/>
            <p14:sldId id="379"/>
            <p14:sldId id="380"/>
            <p14:sldId id="382"/>
            <p14:sldId id="383"/>
            <p14:sldId id="381"/>
            <p14:sldId id="384"/>
            <p14:sldId id="385"/>
            <p14:sldId id="387"/>
            <p14:sldId id="386"/>
          </p14:sldIdLst>
        </p14:section>
        <p14:section name="Untitled Section" id="{9E31E8C4-DA46-402F-A5D2-93DA56739EA9}">
          <p14:sldIdLst>
            <p14:sldId id="388"/>
            <p14:sldId id="389"/>
            <p14:sldId id="395"/>
            <p14:sldId id="390"/>
            <p14:sldId id="391"/>
            <p14:sldId id="392"/>
            <p14:sldId id="393"/>
            <p14:sldId id="394"/>
            <p14:sldId id="397"/>
            <p14:sldId id="398"/>
            <p14:sldId id="399"/>
            <p14:sldId id="400"/>
            <p14:sldId id="401"/>
            <p14:sldId id="402"/>
            <p14:sldId id="403"/>
            <p14:sldId id="404"/>
            <p14:sldId id="40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95256" autoAdjust="0"/>
  </p:normalViewPr>
  <p:slideViewPr>
    <p:cSldViewPr snapToGrid="0" snapToObjects="1">
      <p:cViewPr varScale="1">
        <p:scale>
          <a:sx n="85" d="100"/>
          <a:sy n="85" d="100"/>
        </p:scale>
        <p:origin x="590" y="53"/>
      </p:cViewPr>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FB8555-540F-4EF7-8D46-8ABB018A3B6F}" type="doc">
      <dgm:prSet loTypeId="urn:microsoft.com/office/officeart/2005/8/layout/process3" loCatId="process" qsTypeId="urn:microsoft.com/office/officeart/2005/8/quickstyle/simple1" qsCatId="simple" csTypeId="urn:microsoft.com/office/officeart/2005/8/colors/accent5_2" csCatId="accent5" phldr="1"/>
      <dgm:spPr/>
      <dgm:t>
        <a:bodyPr/>
        <a:lstStyle/>
        <a:p>
          <a:endParaRPr lang="en-US"/>
        </a:p>
      </dgm:t>
    </dgm:pt>
    <dgm:pt modelId="{C1C0BC68-A810-4B5F-92EF-C6470DBD2260}">
      <dgm:prSet phldrT="[Text]"/>
      <dgm:spPr/>
      <dgm:t>
        <a:bodyPr/>
        <a:lstStyle/>
        <a:p>
          <a:r>
            <a:rPr lang="en-US" dirty="0"/>
            <a:t>Data Cleaning</a:t>
          </a:r>
        </a:p>
      </dgm:t>
      <dgm:extLst>
        <a:ext uri="{E40237B7-FDA0-4F09-8148-C483321AD2D9}">
          <dgm14:cNvPr xmlns:dgm14="http://schemas.microsoft.com/office/drawing/2010/diagram" id="0" name="" title="Step 1 Title"/>
        </a:ext>
      </dgm:extLst>
    </dgm:pt>
    <dgm:pt modelId="{DCC0BBCA-D868-4FF6-B174-2CC347601C09}" type="parTrans" cxnId="{E25CC5FC-6634-43C9-B82A-600821DFEB2A}">
      <dgm:prSet/>
      <dgm:spPr/>
      <dgm:t>
        <a:bodyPr/>
        <a:lstStyle/>
        <a:p>
          <a:endParaRPr lang="en-US"/>
        </a:p>
      </dgm:t>
    </dgm:pt>
    <dgm:pt modelId="{F5287809-3C15-4CCC-8752-80339C1152A5}" type="sibTrans" cxnId="{E25CC5FC-6634-43C9-B82A-600821DFEB2A}">
      <dgm:prSet/>
      <dgm:spPr>
        <a:solidFill>
          <a:schemeClr val="accent2"/>
        </a:solidFill>
        <a:ln>
          <a:solidFill>
            <a:schemeClr val="accent1"/>
          </a:solidFill>
        </a:ln>
      </dgm:spPr>
      <dgm:t>
        <a:bodyPr/>
        <a:lstStyle/>
        <a:p>
          <a:endParaRPr lang="en-US" dirty="0"/>
        </a:p>
      </dgm:t>
      <dgm:extLst>
        <a:ext uri="{E40237B7-FDA0-4F09-8148-C483321AD2D9}">
          <dgm14:cNvPr xmlns:dgm14="http://schemas.microsoft.com/office/drawing/2010/diagram" id="0" name="" title="Arrow pointing right"/>
        </a:ext>
      </dgm:extLst>
    </dgm:pt>
    <dgm:pt modelId="{EC30385C-94E2-463C-9938-AC727EF3A0BD}">
      <dgm:prSet phldrT="[Text]"/>
      <dgm:spPr/>
      <dgm:t>
        <a:bodyPr/>
        <a:lstStyle/>
        <a:p>
          <a:r>
            <a:rPr lang="en-US" dirty="0"/>
            <a:t>Import the collected data from web scraping</a:t>
          </a:r>
        </a:p>
      </dgm:t>
      <dgm:extLst>
        <a:ext uri="{E40237B7-FDA0-4F09-8148-C483321AD2D9}">
          <dgm14:cNvPr xmlns:dgm14="http://schemas.microsoft.com/office/drawing/2010/diagram" id="0" name="" title="Step 1 task description"/>
        </a:ext>
      </dgm:extLst>
    </dgm:pt>
    <dgm:pt modelId="{58DF4C60-3566-42CD-B46D-A4F7342C86B5}" type="parTrans" cxnId="{4C6667EF-B515-4AD7-B1AE-F2348ABE3E9E}">
      <dgm:prSet/>
      <dgm:spPr/>
      <dgm:t>
        <a:bodyPr/>
        <a:lstStyle/>
        <a:p>
          <a:endParaRPr lang="en-US"/>
        </a:p>
      </dgm:t>
    </dgm:pt>
    <dgm:pt modelId="{08A01995-8A59-4BE3-9C91-CE9AECB335DE}" type="sibTrans" cxnId="{4C6667EF-B515-4AD7-B1AE-F2348ABE3E9E}">
      <dgm:prSet/>
      <dgm:spPr/>
      <dgm:t>
        <a:bodyPr/>
        <a:lstStyle/>
        <a:p>
          <a:endParaRPr lang="en-US"/>
        </a:p>
      </dgm:t>
    </dgm:pt>
    <dgm:pt modelId="{5D787C97-D980-4440-B210-928D6982299A}">
      <dgm:prSet phldrT="[Text]"/>
      <dgm:spPr/>
      <dgm:t>
        <a:bodyPr/>
        <a:lstStyle/>
        <a:p>
          <a:r>
            <a:rPr lang="en-US" dirty="0"/>
            <a:t>Exploratory Data Analysis</a:t>
          </a:r>
        </a:p>
      </dgm:t>
      <dgm:extLst>
        <a:ext uri="{E40237B7-FDA0-4F09-8148-C483321AD2D9}">
          <dgm14:cNvPr xmlns:dgm14="http://schemas.microsoft.com/office/drawing/2010/diagram" id="0" name="" title="Step 2 Title"/>
        </a:ext>
      </dgm:extLst>
    </dgm:pt>
    <dgm:pt modelId="{D85245B8-A960-43B4-AB37-E2A2097E6463}" type="parTrans" cxnId="{87BE6BD6-C499-4615-8EF5-B677B4CFE8C6}">
      <dgm:prSet/>
      <dgm:spPr/>
      <dgm:t>
        <a:bodyPr/>
        <a:lstStyle/>
        <a:p>
          <a:endParaRPr lang="en-US"/>
        </a:p>
      </dgm:t>
    </dgm:pt>
    <dgm:pt modelId="{C1CF9C7E-E63B-423A-9EB1-3CB2E27F093C}" type="sibTrans" cxnId="{87BE6BD6-C499-4615-8EF5-B677B4CFE8C6}">
      <dgm:prSet/>
      <dgm:spPr>
        <a:solidFill>
          <a:schemeClr val="accent2"/>
        </a:solidFill>
        <a:ln>
          <a:solidFill>
            <a:schemeClr val="accent1"/>
          </a:solidFill>
        </a:ln>
      </dgm:spPr>
      <dgm:t>
        <a:bodyPr/>
        <a:lstStyle/>
        <a:p>
          <a:endParaRPr lang="en-US" dirty="0"/>
        </a:p>
      </dgm:t>
      <dgm:extLst>
        <a:ext uri="{E40237B7-FDA0-4F09-8148-C483321AD2D9}">
          <dgm14:cNvPr xmlns:dgm14="http://schemas.microsoft.com/office/drawing/2010/diagram" id="0" name="" title="Arrow pointing right"/>
        </a:ext>
      </dgm:extLst>
    </dgm:pt>
    <dgm:pt modelId="{89EC74D7-8ED6-4609-997D-DDAF8AB36679}">
      <dgm:prSet phldrT="[Text]"/>
      <dgm:spPr/>
      <dgm:t>
        <a:bodyPr/>
        <a:lstStyle/>
        <a:p>
          <a:r>
            <a:rPr lang="en-US" dirty="0"/>
            <a:t>Check through all the dataset information like datatype, missing value, duplicate value etc.</a:t>
          </a:r>
        </a:p>
      </dgm:t>
      <dgm:extLst>
        <a:ext uri="{E40237B7-FDA0-4F09-8148-C483321AD2D9}">
          <dgm14:cNvPr xmlns:dgm14="http://schemas.microsoft.com/office/drawing/2010/diagram" id="0" name="" title="Step 2 task description"/>
        </a:ext>
      </dgm:extLst>
    </dgm:pt>
    <dgm:pt modelId="{0698AAB8-4775-4A7F-A278-8DD90161C1F5}" type="parTrans" cxnId="{D735CEB7-C537-4EB1-B47E-8C0A39B59309}">
      <dgm:prSet/>
      <dgm:spPr/>
      <dgm:t>
        <a:bodyPr/>
        <a:lstStyle/>
        <a:p>
          <a:endParaRPr lang="en-US"/>
        </a:p>
      </dgm:t>
    </dgm:pt>
    <dgm:pt modelId="{17559087-0E7E-42E7-8DC5-4B772FD58A02}" type="sibTrans" cxnId="{D735CEB7-C537-4EB1-B47E-8C0A39B59309}">
      <dgm:prSet/>
      <dgm:spPr/>
      <dgm:t>
        <a:bodyPr/>
        <a:lstStyle/>
        <a:p>
          <a:endParaRPr lang="en-US"/>
        </a:p>
      </dgm:t>
    </dgm:pt>
    <dgm:pt modelId="{7E5BF415-DD7C-46CE-81EA-C533FD19D64E}">
      <dgm:prSet phldrT="[Text]"/>
      <dgm:spPr/>
      <dgm:t>
        <a:bodyPr/>
        <a:lstStyle/>
        <a:p>
          <a:r>
            <a:rPr lang="en-US" dirty="0"/>
            <a:t>Visualization and Data Preprocessing</a:t>
          </a:r>
        </a:p>
      </dgm:t>
      <dgm:extLst>
        <a:ext uri="{E40237B7-FDA0-4F09-8148-C483321AD2D9}">
          <dgm14:cNvPr xmlns:dgm14="http://schemas.microsoft.com/office/drawing/2010/diagram" id="0" name="" title="Step 3 Title"/>
        </a:ext>
      </dgm:extLst>
    </dgm:pt>
    <dgm:pt modelId="{3496D105-5B69-4ADE-96EF-122A5A850C05}" type="parTrans" cxnId="{4113378F-425D-41CC-A9CB-1FFF4FEF0016}">
      <dgm:prSet/>
      <dgm:spPr/>
      <dgm:t>
        <a:bodyPr/>
        <a:lstStyle/>
        <a:p>
          <a:endParaRPr lang="en-US"/>
        </a:p>
      </dgm:t>
    </dgm:pt>
    <dgm:pt modelId="{1F5FC802-6D69-4E46-BE07-5E20756FDADA}" type="sibTrans" cxnId="{4113378F-425D-41CC-A9CB-1FFF4FEF0016}">
      <dgm:prSet/>
      <dgm:spPr/>
      <dgm:t>
        <a:bodyPr/>
        <a:lstStyle/>
        <a:p>
          <a:endParaRPr lang="en-US"/>
        </a:p>
      </dgm:t>
    </dgm:pt>
    <dgm:pt modelId="{4537B24E-F32C-4F73-9C4F-EDE47D952988}">
      <dgm:prSet phldrT="[Text]"/>
      <dgm:spPr/>
      <dgm:t>
        <a:bodyPr/>
        <a:lstStyle/>
        <a:p>
          <a:r>
            <a:rPr lang="en-US" dirty="0"/>
            <a:t>Use various visualization methods to check the data distribution identify presence of outliers and skewness</a:t>
          </a:r>
        </a:p>
      </dgm:t>
      <dgm:extLst>
        <a:ext uri="{E40237B7-FDA0-4F09-8148-C483321AD2D9}">
          <dgm14:cNvPr xmlns:dgm14="http://schemas.microsoft.com/office/drawing/2010/diagram" id="0" name="" title="Step 3 task description"/>
        </a:ext>
      </dgm:extLst>
    </dgm:pt>
    <dgm:pt modelId="{26742A97-67F7-4478-B770-44761CF89C6A}" type="parTrans" cxnId="{13B7E9B1-D150-4219-A314-09B055A18888}">
      <dgm:prSet/>
      <dgm:spPr/>
      <dgm:t>
        <a:bodyPr/>
        <a:lstStyle/>
        <a:p>
          <a:endParaRPr lang="en-US"/>
        </a:p>
      </dgm:t>
    </dgm:pt>
    <dgm:pt modelId="{0CA7C5B6-FD4A-4DEC-8D86-06439C70E349}" type="sibTrans" cxnId="{13B7E9B1-D150-4219-A314-09B055A18888}">
      <dgm:prSet/>
      <dgm:spPr/>
      <dgm:t>
        <a:bodyPr/>
        <a:lstStyle/>
        <a:p>
          <a:endParaRPr lang="en-US"/>
        </a:p>
      </dgm:t>
    </dgm:pt>
    <dgm:pt modelId="{B5446597-79E7-4762-BA53-6548F31530A7}">
      <dgm:prSet phldrT="[Text]"/>
      <dgm:spPr/>
      <dgm:t>
        <a:bodyPr/>
        <a:lstStyle/>
        <a:p>
          <a:r>
            <a:rPr lang="en-US" dirty="0"/>
            <a:t>Clean and format the records as per usage by using various imputation techniques</a:t>
          </a:r>
        </a:p>
      </dgm:t>
    </dgm:pt>
    <dgm:pt modelId="{0233FA71-4D6D-4853-A4AA-40834F46506B}" type="parTrans" cxnId="{D7723192-5A15-4305-8B2C-938B202AB086}">
      <dgm:prSet/>
      <dgm:spPr/>
      <dgm:t>
        <a:bodyPr/>
        <a:lstStyle/>
        <a:p>
          <a:endParaRPr lang="en-US"/>
        </a:p>
      </dgm:t>
    </dgm:pt>
    <dgm:pt modelId="{8272BE74-EACE-4E0B-A81D-DF800D87569F}" type="sibTrans" cxnId="{D7723192-5A15-4305-8B2C-938B202AB086}">
      <dgm:prSet/>
      <dgm:spPr/>
      <dgm:t>
        <a:bodyPr/>
        <a:lstStyle/>
        <a:p>
          <a:endParaRPr lang="en-US"/>
        </a:p>
      </dgm:t>
    </dgm:pt>
    <dgm:pt modelId="{820BBFEE-DF64-4D92-B301-9FAA74709D1F}">
      <dgm:prSet phldrT="[Text]"/>
      <dgm:spPr/>
      <dgm:t>
        <a:bodyPr/>
        <a:lstStyle/>
        <a:p>
          <a:r>
            <a:rPr lang="en-US" dirty="0"/>
            <a:t>Analyze each and every data record to ensure we have usable information</a:t>
          </a:r>
        </a:p>
      </dgm:t>
    </dgm:pt>
    <dgm:pt modelId="{AD40B50F-BD7B-401B-83F7-C5AD73DE40E6}" type="parTrans" cxnId="{E7783933-ED52-4F4E-8A52-24F999FC86D9}">
      <dgm:prSet/>
      <dgm:spPr/>
      <dgm:t>
        <a:bodyPr/>
        <a:lstStyle/>
        <a:p>
          <a:endParaRPr lang="en-US"/>
        </a:p>
      </dgm:t>
    </dgm:pt>
    <dgm:pt modelId="{25B9A11F-2269-44FC-A134-B27579F830C0}" type="sibTrans" cxnId="{E7783933-ED52-4F4E-8A52-24F999FC86D9}">
      <dgm:prSet/>
      <dgm:spPr/>
      <dgm:t>
        <a:bodyPr/>
        <a:lstStyle/>
        <a:p>
          <a:endParaRPr lang="en-US"/>
        </a:p>
      </dgm:t>
    </dgm:pt>
    <dgm:pt modelId="{129662DD-405A-4B1A-AC34-14BCC38CDDE6}">
      <dgm:prSet phldrT="[Text]"/>
      <dgm:spPr/>
      <dgm:t>
        <a:bodyPr/>
        <a:lstStyle/>
        <a:p>
          <a:r>
            <a:rPr lang="en-US" dirty="0"/>
            <a:t>Perform encoding and scaling methods</a:t>
          </a:r>
        </a:p>
      </dgm:t>
    </dgm:pt>
    <dgm:pt modelId="{71029A48-7F97-4440-8DB2-0D925A37DC6C}" type="parTrans" cxnId="{18688E18-C69E-4829-B0FD-2245CE5564CD}">
      <dgm:prSet/>
      <dgm:spPr/>
      <dgm:t>
        <a:bodyPr/>
        <a:lstStyle/>
        <a:p>
          <a:endParaRPr lang="en-US"/>
        </a:p>
      </dgm:t>
    </dgm:pt>
    <dgm:pt modelId="{9045D7CC-6D04-4E1A-892A-F57A74984ABF}" type="sibTrans" cxnId="{18688E18-C69E-4829-B0FD-2245CE5564CD}">
      <dgm:prSet/>
      <dgm:spPr/>
      <dgm:t>
        <a:bodyPr/>
        <a:lstStyle/>
        <a:p>
          <a:endParaRPr lang="en-US"/>
        </a:p>
      </dgm:t>
    </dgm:pt>
    <dgm:pt modelId="{FBC3A0BC-9D8F-4C7B-B285-510A780E04E4}" type="pres">
      <dgm:prSet presAssocID="{51FB8555-540F-4EF7-8D46-8ABB018A3B6F}" presName="linearFlow" presStyleCnt="0">
        <dgm:presLayoutVars>
          <dgm:dir/>
          <dgm:animLvl val="lvl"/>
          <dgm:resizeHandles val="exact"/>
        </dgm:presLayoutVars>
      </dgm:prSet>
      <dgm:spPr/>
      <dgm:t>
        <a:bodyPr/>
        <a:lstStyle/>
        <a:p>
          <a:endParaRPr lang="en-US"/>
        </a:p>
      </dgm:t>
    </dgm:pt>
    <dgm:pt modelId="{ED22D1AC-1FA4-4D39-85EB-648D2E2E4B05}" type="pres">
      <dgm:prSet presAssocID="{C1C0BC68-A810-4B5F-92EF-C6470DBD2260}" presName="composite" presStyleCnt="0"/>
      <dgm:spPr/>
    </dgm:pt>
    <dgm:pt modelId="{3712DD02-33A5-46B6-B0E6-E3B73C051486}" type="pres">
      <dgm:prSet presAssocID="{C1C0BC68-A810-4B5F-92EF-C6470DBD2260}" presName="parTx" presStyleLbl="node1" presStyleIdx="0" presStyleCnt="3">
        <dgm:presLayoutVars>
          <dgm:chMax val="0"/>
          <dgm:chPref val="0"/>
          <dgm:bulletEnabled val="1"/>
        </dgm:presLayoutVars>
      </dgm:prSet>
      <dgm:spPr/>
      <dgm:t>
        <a:bodyPr/>
        <a:lstStyle/>
        <a:p>
          <a:endParaRPr lang="en-US"/>
        </a:p>
      </dgm:t>
    </dgm:pt>
    <dgm:pt modelId="{DB36A994-60A6-447D-8D30-19D2F536511E}" type="pres">
      <dgm:prSet presAssocID="{C1C0BC68-A810-4B5F-92EF-C6470DBD2260}" presName="parSh" presStyleLbl="node1" presStyleIdx="0" presStyleCnt="3"/>
      <dgm:spPr/>
      <dgm:t>
        <a:bodyPr/>
        <a:lstStyle/>
        <a:p>
          <a:endParaRPr lang="en-US"/>
        </a:p>
      </dgm:t>
    </dgm:pt>
    <dgm:pt modelId="{9D677988-374B-4BBA-B73C-8BE59201B4AA}" type="pres">
      <dgm:prSet presAssocID="{C1C0BC68-A810-4B5F-92EF-C6470DBD2260}" presName="desTx" presStyleLbl="fgAcc1" presStyleIdx="0" presStyleCnt="3">
        <dgm:presLayoutVars>
          <dgm:bulletEnabled val="1"/>
        </dgm:presLayoutVars>
      </dgm:prSet>
      <dgm:spPr/>
      <dgm:t>
        <a:bodyPr/>
        <a:lstStyle/>
        <a:p>
          <a:endParaRPr lang="en-US"/>
        </a:p>
      </dgm:t>
    </dgm:pt>
    <dgm:pt modelId="{51EA4E37-9197-43C9-9502-961CC2F00719}" type="pres">
      <dgm:prSet presAssocID="{F5287809-3C15-4CCC-8752-80339C1152A5}" presName="sibTrans" presStyleLbl="sibTrans2D1" presStyleIdx="0" presStyleCnt="2"/>
      <dgm:spPr/>
      <dgm:t>
        <a:bodyPr/>
        <a:lstStyle/>
        <a:p>
          <a:endParaRPr lang="en-US"/>
        </a:p>
      </dgm:t>
    </dgm:pt>
    <dgm:pt modelId="{6D356879-97F7-4A4F-8954-7F876FCD0A2F}" type="pres">
      <dgm:prSet presAssocID="{F5287809-3C15-4CCC-8752-80339C1152A5}" presName="connTx" presStyleLbl="sibTrans2D1" presStyleIdx="0" presStyleCnt="2"/>
      <dgm:spPr/>
      <dgm:t>
        <a:bodyPr/>
        <a:lstStyle/>
        <a:p>
          <a:endParaRPr lang="en-US"/>
        </a:p>
      </dgm:t>
    </dgm:pt>
    <dgm:pt modelId="{496864C7-FE7D-4DDB-B363-166C7F967B11}" type="pres">
      <dgm:prSet presAssocID="{5D787C97-D980-4440-B210-928D6982299A}" presName="composite" presStyleCnt="0"/>
      <dgm:spPr/>
    </dgm:pt>
    <dgm:pt modelId="{EE1DFB8A-86A2-4C34-92A7-723C55E7CCDF}" type="pres">
      <dgm:prSet presAssocID="{5D787C97-D980-4440-B210-928D6982299A}" presName="parTx" presStyleLbl="node1" presStyleIdx="0" presStyleCnt="3">
        <dgm:presLayoutVars>
          <dgm:chMax val="0"/>
          <dgm:chPref val="0"/>
          <dgm:bulletEnabled val="1"/>
        </dgm:presLayoutVars>
      </dgm:prSet>
      <dgm:spPr/>
      <dgm:t>
        <a:bodyPr/>
        <a:lstStyle/>
        <a:p>
          <a:endParaRPr lang="en-US"/>
        </a:p>
      </dgm:t>
    </dgm:pt>
    <dgm:pt modelId="{6BB0ABCB-2373-47ED-9774-278F8EE9E9B2}" type="pres">
      <dgm:prSet presAssocID="{5D787C97-D980-4440-B210-928D6982299A}" presName="parSh" presStyleLbl="node1" presStyleIdx="1" presStyleCnt="3"/>
      <dgm:spPr/>
      <dgm:t>
        <a:bodyPr/>
        <a:lstStyle/>
        <a:p>
          <a:endParaRPr lang="en-US"/>
        </a:p>
      </dgm:t>
    </dgm:pt>
    <dgm:pt modelId="{93C83A52-6E6B-41FD-9424-D118FD751CED}" type="pres">
      <dgm:prSet presAssocID="{5D787C97-D980-4440-B210-928D6982299A}" presName="desTx" presStyleLbl="fgAcc1" presStyleIdx="1" presStyleCnt="3">
        <dgm:presLayoutVars>
          <dgm:bulletEnabled val="1"/>
        </dgm:presLayoutVars>
      </dgm:prSet>
      <dgm:spPr/>
      <dgm:t>
        <a:bodyPr/>
        <a:lstStyle/>
        <a:p>
          <a:endParaRPr lang="en-US"/>
        </a:p>
      </dgm:t>
    </dgm:pt>
    <dgm:pt modelId="{A66EA167-6AD2-4AA4-A421-59E2B4561DDF}" type="pres">
      <dgm:prSet presAssocID="{C1CF9C7E-E63B-423A-9EB1-3CB2E27F093C}" presName="sibTrans" presStyleLbl="sibTrans2D1" presStyleIdx="1" presStyleCnt="2"/>
      <dgm:spPr/>
      <dgm:t>
        <a:bodyPr/>
        <a:lstStyle/>
        <a:p>
          <a:endParaRPr lang="en-US"/>
        </a:p>
      </dgm:t>
    </dgm:pt>
    <dgm:pt modelId="{84AB7DF1-E716-46D2-8886-4D0AF1B8C8A8}" type="pres">
      <dgm:prSet presAssocID="{C1CF9C7E-E63B-423A-9EB1-3CB2E27F093C}" presName="connTx" presStyleLbl="sibTrans2D1" presStyleIdx="1" presStyleCnt="2"/>
      <dgm:spPr/>
      <dgm:t>
        <a:bodyPr/>
        <a:lstStyle/>
        <a:p>
          <a:endParaRPr lang="en-US"/>
        </a:p>
      </dgm:t>
    </dgm:pt>
    <dgm:pt modelId="{21E31B03-7874-4FDF-9737-EAFFCD11494C}" type="pres">
      <dgm:prSet presAssocID="{7E5BF415-DD7C-46CE-81EA-C533FD19D64E}" presName="composite" presStyleCnt="0"/>
      <dgm:spPr/>
    </dgm:pt>
    <dgm:pt modelId="{C51586F8-6FAF-4530-806B-429518E699E2}" type="pres">
      <dgm:prSet presAssocID="{7E5BF415-DD7C-46CE-81EA-C533FD19D64E}" presName="parTx" presStyleLbl="node1" presStyleIdx="1" presStyleCnt="3">
        <dgm:presLayoutVars>
          <dgm:chMax val="0"/>
          <dgm:chPref val="0"/>
          <dgm:bulletEnabled val="1"/>
        </dgm:presLayoutVars>
      </dgm:prSet>
      <dgm:spPr/>
      <dgm:t>
        <a:bodyPr/>
        <a:lstStyle/>
        <a:p>
          <a:endParaRPr lang="en-US"/>
        </a:p>
      </dgm:t>
    </dgm:pt>
    <dgm:pt modelId="{3E371716-205E-4EF6-A7ED-14278F63B034}" type="pres">
      <dgm:prSet presAssocID="{7E5BF415-DD7C-46CE-81EA-C533FD19D64E}" presName="parSh" presStyleLbl="node1" presStyleIdx="2" presStyleCnt="3"/>
      <dgm:spPr/>
      <dgm:t>
        <a:bodyPr/>
        <a:lstStyle/>
        <a:p>
          <a:endParaRPr lang="en-US"/>
        </a:p>
      </dgm:t>
    </dgm:pt>
    <dgm:pt modelId="{D91F2413-E4E3-4058-AF8C-E44208B5C14B}" type="pres">
      <dgm:prSet presAssocID="{7E5BF415-DD7C-46CE-81EA-C533FD19D64E}" presName="desTx" presStyleLbl="fgAcc1" presStyleIdx="2" presStyleCnt="3">
        <dgm:presLayoutVars>
          <dgm:bulletEnabled val="1"/>
        </dgm:presLayoutVars>
      </dgm:prSet>
      <dgm:spPr/>
      <dgm:t>
        <a:bodyPr/>
        <a:lstStyle/>
        <a:p>
          <a:endParaRPr lang="en-US"/>
        </a:p>
      </dgm:t>
    </dgm:pt>
  </dgm:ptLst>
  <dgm:cxnLst>
    <dgm:cxn modelId="{E7783933-ED52-4F4E-8A52-24F999FC86D9}" srcId="{5D787C97-D980-4440-B210-928D6982299A}" destId="{820BBFEE-DF64-4D92-B301-9FAA74709D1F}" srcOrd="1" destOrd="0" parTransId="{AD40B50F-BD7B-401B-83F7-C5AD73DE40E6}" sibTransId="{25B9A11F-2269-44FC-A134-B27579F830C0}"/>
    <dgm:cxn modelId="{2CC75938-A94B-40DD-A46E-A73EFE8FDCCD}" type="presOf" srcId="{EC30385C-94E2-463C-9938-AC727EF3A0BD}" destId="{9D677988-374B-4BBA-B73C-8BE59201B4AA}" srcOrd="0" destOrd="0" presId="urn:microsoft.com/office/officeart/2005/8/layout/process3"/>
    <dgm:cxn modelId="{A68819FE-7568-4FE1-B581-7E5863A83153}" type="presOf" srcId="{51FB8555-540F-4EF7-8D46-8ABB018A3B6F}" destId="{FBC3A0BC-9D8F-4C7B-B285-510A780E04E4}" srcOrd="0" destOrd="0" presId="urn:microsoft.com/office/officeart/2005/8/layout/process3"/>
    <dgm:cxn modelId="{EC1E9F7C-E8B1-4A3B-BAC9-7A1230613869}" type="presOf" srcId="{5D787C97-D980-4440-B210-928D6982299A}" destId="{EE1DFB8A-86A2-4C34-92A7-723C55E7CCDF}" srcOrd="0" destOrd="0" presId="urn:microsoft.com/office/officeart/2005/8/layout/process3"/>
    <dgm:cxn modelId="{87BE6BD6-C499-4615-8EF5-B677B4CFE8C6}" srcId="{51FB8555-540F-4EF7-8D46-8ABB018A3B6F}" destId="{5D787C97-D980-4440-B210-928D6982299A}" srcOrd="1" destOrd="0" parTransId="{D85245B8-A960-43B4-AB37-E2A2097E6463}" sibTransId="{C1CF9C7E-E63B-423A-9EB1-3CB2E27F093C}"/>
    <dgm:cxn modelId="{035D5513-6A53-4B34-885B-3690395A9C80}" type="presOf" srcId="{F5287809-3C15-4CCC-8752-80339C1152A5}" destId="{6D356879-97F7-4A4F-8954-7F876FCD0A2F}" srcOrd="1" destOrd="0" presId="urn:microsoft.com/office/officeart/2005/8/layout/process3"/>
    <dgm:cxn modelId="{4C6667EF-B515-4AD7-B1AE-F2348ABE3E9E}" srcId="{C1C0BC68-A810-4B5F-92EF-C6470DBD2260}" destId="{EC30385C-94E2-463C-9938-AC727EF3A0BD}" srcOrd="0" destOrd="0" parTransId="{58DF4C60-3566-42CD-B46D-A4F7342C86B5}" sibTransId="{08A01995-8A59-4BE3-9C91-CE9AECB335DE}"/>
    <dgm:cxn modelId="{D7723192-5A15-4305-8B2C-938B202AB086}" srcId="{C1C0BC68-A810-4B5F-92EF-C6470DBD2260}" destId="{B5446597-79E7-4762-BA53-6548F31530A7}" srcOrd="1" destOrd="0" parTransId="{0233FA71-4D6D-4853-A4AA-40834F46506B}" sibTransId="{8272BE74-EACE-4E0B-A81D-DF800D87569F}"/>
    <dgm:cxn modelId="{5C04F2EC-D238-40FC-BC22-F6017807991D}" type="presOf" srcId="{B5446597-79E7-4762-BA53-6548F31530A7}" destId="{9D677988-374B-4BBA-B73C-8BE59201B4AA}" srcOrd="0" destOrd="1" presId="urn:microsoft.com/office/officeart/2005/8/layout/process3"/>
    <dgm:cxn modelId="{D735CEB7-C537-4EB1-B47E-8C0A39B59309}" srcId="{5D787C97-D980-4440-B210-928D6982299A}" destId="{89EC74D7-8ED6-4609-997D-DDAF8AB36679}" srcOrd="0" destOrd="0" parTransId="{0698AAB8-4775-4A7F-A278-8DD90161C1F5}" sibTransId="{17559087-0E7E-42E7-8DC5-4B772FD58A02}"/>
    <dgm:cxn modelId="{4113378F-425D-41CC-A9CB-1FFF4FEF0016}" srcId="{51FB8555-540F-4EF7-8D46-8ABB018A3B6F}" destId="{7E5BF415-DD7C-46CE-81EA-C533FD19D64E}" srcOrd="2" destOrd="0" parTransId="{3496D105-5B69-4ADE-96EF-122A5A850C05}" sibTransId="{1F5FC802-6D69-4E46-BE07-5E20756FDADA}"/>
    <dgm:cxn modelId="{19D90880-372C-416D-9D26-798997B15B54}" type="presOf" srcId="{C1CF9C7E-E63B-423A-9EB1-3CB2E27F093C}" destId="{A66EA167-6AD2-4AA4-A421-59E2B4561DDF}" srcOrd="0" destOrd="0" presId="urn:microsoft.com/office/officeart/2005/8/layout/process3"/>
    <dgm:cxn modelId="{E359B758-F406-4829-A72E-72DC9CEB1A9D}" type="presOf" srcId="{C1C0BC68-A810-4B5F-92EF-C6470DBD2260}" destId="{3712DD02-33A5-46B6-B0E6-E3B73C051486}" srcOrd="0" destOrd="0" presId="urn:microsoft.com/office/officeart/2005/8/layout/process3"/>
    <dgm:cxn modelId="{18688E18-C69E-4829-B0FD-2245CE5564CD}" srcId="{7E5BF415-DD7C-46CE-81EA-C533FD19D64E}" destId="{129662DD-405A-4B1A-AC34-14BCC38CDDE6}" srcOrd="1" destOrd="0" parTransId="{71029A48-7F97-4440-8DB2-0D925A37DC6C}" sibTransId="{9045D7CC-6D04-4E1A-892A-F57A74984ABF}"/>
    <dgm:cxn modelId="{BF0E0C20-E57F-4DE8-9F65-358DE4168A87}" type="presOf" srcId="{820BBFEE-DF64-4D92-B301-9FAA74709D1F}" destId="{93C83A52-6E6B-41FD-9424-D118FD751CED}" srcOrd="0" destOrd="1" presId="urn:microsoft.com/office/officeart/2005/8/layout/process3"/>
    <dgm:cxn modelId="{EB088E4B-0A2D-4FAE-98F7-679D9462748A}" type="presOf" srcId="{5D787C97-D980-4440-B210-928D6982299A}" destId="{6BB0ABCB-2373-47ED-9774-278F8EE9E9B2}" srcOrd="1" destOrd="0" presId="urn:microsoft.com/office/officeart/2005/8/layout/process3"/>
    <dgm:cxn modelId="{E25CC5FC-6634-43C9-B82A-600821DFEB2A}" srcId="{51FB8555-540F-4EF7-8D46-8ABB018A3B6F}" destId="{C1C0BC68-A810-4B5F-92EF-C6470DBD2260}" srcOrd="0" destOrd="0" parTransId="{DCC0BBCA-D868-4FF6-B174-2CC347601C09}" sibTransId="{F5287809-3C15-4CCC-8752-80339C1152A5}"/>
    <dgm:cxn modelId="{8D18106D-F89D-47B3-B392-0C5E482B65D8}" type="presOf" srcId="{129662DD-405A-4B1A-AC34-14BCC38CDDE6}" destId="{D91F2413-E4E3-4058-AF8C-E44208B5C14B}" srcOrd="0" destOrd="1" presId="urn:microsoft.com/office/officeart/2005/8/layout/process3"/>
    <dgm:cxn modelId="{F32DD857-0508-493C-8B63-6B618577A874}" type="presOf" srcId="{7E5BF415-DD7C-46CE-81EA-C533FD19D64E}" destId="{C51586F8-6FAF-4530-806B-429518E699E2}" srcOrd="0" destOrd="0" presId="urn:microsoft.com/office/officeart/2005/8/layout/process3"/>
    <dgm:cxn modelId="{D9AF0E22-7C7F-46D0-A258-9DBA8FA3DBFF}" type="presOf" srcId="{C1C0BC68-A810-4B5F-92EF-C6470DBD2260}" destId="{DB36A994-60A6-447D-8D30-19D2F536511E}" srcOrd="1" destOrd="0" presId="urn:microsoft.com/office/officeart/2005/8/layout/process3"/>
    <dgm:cxn modelId="{080FCC40-F651-44FD-8CD9-6F4FBAF02719}" type="presOf" srcId="{C1CF9C7E-E63B-423A-9EB1-3CB2E27F093C}" destId="{84AB7DF1-E716-46D2-8886-4D0AF1B8C8A8}" srcOrd="1" destOrd="0" presId="urn:microsoft.com/office/officeart/2005/8/layout/process3"/>
    <dgm:cxn modelId="{439DF1A5-7F2B-4CEA-A227-28097B19E498}" type="presOf" srcId="{89EC74D7-8ED6-4609-997D-DDAF8AB36679}" destId="{93C83A52-6E6B-41FD-9424-D118FD751CED}" srcOrd="0" destOrd="0" presId="urn:microsoft.com/office/officeart/2005/8/layout/process3"/>
    <dgm:cxn modelId="{580D3822-696C-4737-8C4B-5CD212740025}" type="presOf" srcId="{4537B24E-F32C-4F73-9C4F-EDE47D952988}" destId="{D91F2413-E4E3-4058-AF8C-E44208B5C14B}" srcOrd="0" destOrd="0" presId="urn:microsoft.com/office/officeart/2005/8/layout/process3"/>
    <dgm:cxn modelId="{13B7E9B1-D150-4219-A314-09B055A18888}" srcId="{7E5BF415-DD7C-46CE-81EA-C533FD19D64E}" destId="{4537B24E-F32C-4F73-9C4F-EDE47D952988}" srcOrd="0" destOrd="0" parTransId="{26742A97-67F7-4478-B770-44761CF89C6A}" sibTransId="{0CA7C5B6-FD4A-4DEC-8D86-06439C70E349}"/>
    <dgm:cxn modelId="{EC6A1A3E-A8CB-40A3-96E9-87AC04AD0CD5}" type="presOf" srcId="{7E5BF415-DD7C-46CE-81EA-C533FD19D64E}" destId="{3E371716-205E-4EF6-A7ED-14278F63B034}" srcOrd="1" destOrd="0" presId="urn:microsoft.com/office/officeart/2005/8/layout/process3"/>
    <dgm:cxn modelId="{49EB6703-EA1F-4957-BF3C-43DFD780A52F}" type="presOf" srcId="{F5287809-3C15-4CCC-8752-80339C1152A5}" destId="{51EA4E37-9197-43C9-9502-961CC2F00719}" srcOrd="0" destOrd="0" presId="urn:microsoft.com/office/officeart/2005/8/layout/process3"/>
    <dgm:cxn modelId="{919BF25F-7D36-48E1-AB55-19CBC76C64D6}" type="presParOf" srcId="{FBC3A0BC-9D8F-4C7B-B285-510A780E04E4}" destId="{ED22D1AC-1FA4-4D39-85EB-648D2E2E4B05}" srcOrd="0" destOrd="0" presId="urn:microsoft.com/office/officeart/2005/8/layout/process3"/>
    <dgm:cxn modelId="{1242E9A2-338B-4E1D-8425-F1930C1FD1CE}" type="presParOf" srcId="{ED22D1AC-1FA4-4D39-85EB-648D2E2E4B05}" destId="{3712DD02-33A5-46B6-B0E6-E3B73C051486}" srcOrd="0" destOrd="0" presId="urn:microsoft.com/office/officeart/2005/8/layout/process3"/>
    <dgm:cxn modelId="{93951B44-DC36-4FB9-A662-D7EF95C69F59}" type="presParOf" srcId="{ED22D1AC-1FA4-4D39-85EB-648D2E2E4B05}" destId="{DB36A994-60A6-447D-8D30-19D2F536511E}" srcOrd="1" destOrd="0" presId="urn:microsoft.com/office/officeart/2005/8/layout/process3"/>
    <dgm:cxn modelId="{4B618E5C-23DA-4CC1-B370-1783E5A7DD51}" type="presParOf" srcId="{ED22D1AC-1FA4-4D39-85EB-648D2E2E4B05}" destId="{9D677988-374B-4BBA-B73C-8BE59201B4AA}" srcOrd="2" destOrd="0" presId="urn:microsoft.com/office/officeart/2005/8/layout/process3"/>
    <dgm:cxn modelId="{960A4299-C0B9-44E1-B079-ABCB36EBE928}" type="presParOf" srcId="{FBC3A0BC-9D8F-4C7B-B285-510A780E04E4}" destId="{51EA4E37-9197-43C9-9502-961CC2F00719}" srcOrd="1" destOrd="0" presId="urn:microsoft.com/office/officeart/2005/8/layout/process3"/>
    <dgm:cxn modelId="{DD17E2A9-73D4-404A-99C8-A28A1A32FAD0}" type="presParOf" srcId="{51EA4E37-9197-43C9-9502-961CC2F00719}" destId="{6D356879-97F7-4A4F-8954-7F876FCD0A2F}" srcOrd="0" destOrd="0" presId="urn:microsoft.com/office/officeart/2005/8/layout/process3"/>
    <dgm:cxn modelId="{E5500DFE-9EFD-42E8-A0A1-8D0CED7AF569}" type="presParOf" srcId="{FBC3A0BC-9D8F-4C7B-B285-510A780E04E4}" destId="{496864C7-FE7D-4DDB-B363-166C7F967B11}" srcOrd="2" destOrd="0" presId="urn:microsoft.com/office/officeart/2005/8/layout/process3"/>
    <dgm:cxn modelId="{1B5FECA6-7A80-4A02-8E68-C8BC0F66BB0F}" type="presParOf" srcId="{496864C7-FE7D-4DDB-B363-166C7F967B11}" destId="{EE1DFB8A-86A2-4C34-92A7-723C55E7CCDF}" srcOrd="0" destOrd="0" presId="urn:microsoft.com/office/officeart/2005/8/layout/process3"/>
    <dgm:cxn modelId="{F2C83D5B-620C-4D7B-A0CF-8FDD12606A45}" type="presParOf" srcId="{496864C7-FE7D-4DDB-B363-166C7F967B11}" destId="{6BB0ABCB-2373-47ED-9774-278F8EE9E9B2}" srcOrd="1" destOrd="0" presId="urn:microsoft.com/office/officeart/2005/8/layout/process3"/>
    <dgm:cxn modelId="{DA133F4C-4DCD-4AFB-95BA-A46090A1E6F9}" type="presParOf" srcId="{496864C7-FE7D-4DDB-B363-166C7F967B11}" destId="{93C83A52-6E6B-41FD-9424-D118FD751CED}" srcOrd="2" destOrd="0" presId="urn:microsoft.com/office/officeart/2005/8/layout/process3"/>
    <dgm:cxn modelId="{F9993E88-5788-4AAF-AF9E-A715C445A825}" type="presParOf" srcId="{FBC3A0BC-9D8F-4C7B-B285-510A780E04E4}" destId="{A66EA167-6AD2-4AA4-A421-59E2B4561DDF}" srcOrd="3" destOrd="0" presId="urn:microsoft.com/office/officeart/2005/8/layout/process3"/>
    <dgm:cxn modelId="{38EF3BB9-131F-4F5A-B909-1E831CD880A7}" type="presParOf" srcId="{A66EA167-6AD2-4AA4-A421-59E2B4561DDF}" destId="{84AB7DF1-E716-46D2-8886-4D0AF1B8C8A8}" srcOrd="0" destOrd="0" presId="urn:microsoft.com/office/officeart/2005/8/layout/process3"/>
    <dgm:cxn modelId="{23A95565-FCAD-4085-931D-8CCCC64769F2}" type="presParOf" srcId="{FBC3A0BC-9D8F-4C7B-B285-510A780E04E4}" destId="{21E31B03-7874-4FDF-9737-EAFFCD11494C}" srcOrd="4" destOrd="0" presId="urn:microsoft.com/office/officeart/2005/8/layout/process3"/>
    <dgm:cxn modelId="{1F7301EF-CEDB-4D34-A077-8653B55017F0}" type="presParOf" srcId="{21E31B03-7874-4FDF-9737-EAFFCD11494C}" destId="{C51586F8-6FAF-4530-806B-429518E699E2}" srcOrd="0" destOrd="0" presId="urn:microsoft.com/office/officeart/2005/8/layout/process3"/>
    <dgm:cxn modelId="{4794DEC1-F934-4EA1-BD20-5D7A309DDC8A}" type="presParOf" srcId="{21E31B03-7874-4FDF-9737-EAFFCD11494C}" destId="{3E371716-205E-4EF6-A7ED-14278F63B034}" srcOrd="1" destOrd="0" presId="urn:microsoft.com/office/officeart/2005/8/layout/process3"/>
    <dgm:cxn modelId="{9DF1CD5D-C0C4-4628-9DE8-8C82D7DA65D2}" type="presParOf" srcId="{21E31B03-7874-4FDF-9737-EAFFCD11494C}" destId="{D91F2413-E4E3-4058-AF8C-E44208B5C14B}"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1FB8555-540F-4EF7-8D46-8ABB018A3B6F}" type="doc">
      <dgm:prSet loTypeId="urn:microsoft.com/office/officeart/2005/8/layout/process3" loCatId="process" qsTypeId="urn:microsoft.com/office/officeart/2005/8/quickstyle/simple1" qsCatId="simple" csTypeId="urn:microsoft.com/office/officeart/2005/8/colors/accent5_2" csCatId="accent5" phldr="1"/>
      <dgm:spPr/>
      <dgm:t>
        <a:bodyPr/>
        <a:lstStyle/>
        <a:p>
          <a:endParaRPr lang="en-US"/>
        </a:p>
      </dgm:t>
    </dgm:pt>
    <dgm:pt modelId="{C1C0BC68-A810-4B5F-92EF-C6470DBD2260}">
      <dgm:prSet phldrT="[Text]"/>
      <dgm:spPr/>
      <dgm:t>
        <a:bodyPr/>
        <a:lstStyle/>
        <a:p>
          <a:r>
            <a:rPr lang="en-US" dirty="0"/>
            <a:t>Model Building</a:t>
          </a:r>
        </a:p>
      </dgm:t>
      <dgm:extLst>
        <a:ext uri="{E40237B7-FDA0-4F09-8148-C483321AD2D9}">
          <dgm14:cNvPr xmlns:dgm14="http://schemas.microsoft.com/office/drawing/2010/diagram" id="0" name="" title="Step 1 Title"/>
        </a:ext>
      </dgm:extLst>
    </dgm:pt>
    <dgm:pt modelId="{DCC0BBCA-D868-4FF6-B174-2CC347601C09}" type="parTrans" cxnId="{E25CC5FC-6634-43C9-B82A-600821DFEB2A}">
      <dgm:prSet/>
      <dgm:spPr/>
      <dgm:t>
        <a:bodyPr/>
        <a:lstStyle/>
        <a:p>
          <a:endParaRPr lang="en-US"/>
        </a:p>
      </dgm:t>
    </dgm:pt>
    <dgm:pt modelId="{F5287809-3C15-4CCC-8752-80339C1152A5}" type="sibTrans" cxnId="{E25CC5FC-6634-43C9-B82A-600821DFEB2A}">
      <dgm:prSet/>
      <dgm:spPr>
        <a:solidFill>
          <a:schemeClr val="accent2"/>
        </a:solidFill>
        <a:ln>
          <a:solidFill>
            <a:schemeClr val="accent1"/>
          </a:solidFill>
        </a:ln>
      </dgm:spPr>
      <dgm:t>
        <a:bodyPr/>
        <a:lstStyle/>
        <a:p>
          <a:endParaRPr lang="en-US" dirty="0"/>
        </a:p>
      </dgm:t>
      <dgm:extLst>
        <a:ext uri="{E40237B7-FDA0-4F09-8148-C483321AD2D9}">
          <dgm14:cNvPr xmlns:dgm14="http://schemas.microsoft.com/office/drawing/2010/diagram" id="0" name="" title="Arrow pointing right"/>
        </a:ext>
      </dgm:extLst>
    </dgm:pt>
    <dgm:pt modelId="{EC30385C-94E2-463C-9938-AC727EF3A0BD}">
      <dgm:prSet phldrT="[Text]"/>
      <dgm:spPr/>
      <dgm:t>
        <a:bodyPr/>
        <a:lstStyle/>
        <a:p>
          <a:r>
            <a:rPr lang="en-US" dirty="0"/>
            <a:t>Create appropriate Regression Machine Learning model function</a:t>
          </a:r>
        </a:p>
      </dgm:t>
      <dgm:extLst>
        <a:ext uri="{E40237B7-FDA0-4F09-8148-C483321AD2D9}">
          <dgm14:cNvPr xmlns:dgm14="http://schemas.microsoft.com/office/drawing/2010/diagram" id="0" name="" title="Step 1 task description"/>
        </a:ext>
      </dgm:extLst>
    </dgm:pt>
    <dgm:pt modelId="{58DF4C60-3566-42CD-B46D-A4F7342C86B5}" type="parTrans" cxnId="{4C6667EF-B515-4AD7-B1AE-F2348ABE3E9E}">
      <dgm:prSet/>
      <dgm:spPr/>
      <dgm:t>
        <a:bodyPr/>
        <a:lstStyle/>
        <a:p>
          <a:endParaRPr lang="en-US"/>
        </a:p>
      </dgm:t>
    </dgm:pt>
    <dgm:pt modelId="{08A01995-8A59-4BE3-9C91-CE9AECB335DE}" type="sibTrans" cxnId="{4C6667EF-B515-4AD7-B1AE-F2348ABE3E9E}">
      <dgm:prSet/>
      <dgm:spPr/>
      <dgm:t>
        <a:bodyPr/>
        <a:lstStyle/>
        <a:p>
          <a:endParaRPr lang="en-US"/>
        </a:p>
      </dgm:t>
    </dgm:pt>
    <dgm:pt modelId="{5D787C97-D980-4440-B210-928D6982299A}">
      <dgm:prSet phldrT="[Text]"/>
      <dgm:spPr/>
      <dgm:t>
        <a:bodyPr/>
        <a:lstStyle/>
        <a:p>
          <a:r>
            <a:rPr lang="en-US" dirty="0"/>
            <a:t>Model Evaluation</a:t>
          </a:r>
        </a:p>
      </dgm:t>
      <dgm:extLst>
        <a:ext uri="{E40237B7-FDA0-4F09-8148-C483321AD2D9}">
          <dgm14:cNvPr xmlns:dgm14="http://schemas.microsoft.com/office/drawing/2010/diagram" id="0" name="" title="Step 2 Title"/>
        </a:ext>
      </dgm:extLst>
    </dgm:pt>
    <dgm:pt modelId="{D85245B8-A960-43B4-AB37-E2A2097E6463}" type="parTrans" cxnId="{87BE6BD6-C499-4615-8EF5-B677B4CFE8C6}">
      <dgm:prSet/>
      <dgm:spPr/>
      <dgm:t>
        <a:bodyPr/>
        <a:lstStyle/>
        <a:p>
          <a:endParaRPr lang="en-US"/>
        </a:p>
      </dgm:t>
    </dgm:pt>
    <dgm:pt modelId="{C1CF9C7E-E63B-423A-9EB1-3CB2E27F093C}" type="sibTrans" cxnId="{87BE6BD6-C499-4615-8EF5-B677B4CFE8C6}">
      <dgm:prSet/>
      <dgm:spPr>
        <a:solidFill>
          <a:schemeClr val="accent2"/>
        </a:solidFill>
        <a:ln>
          <a:solidFill>
            <a:schemeClr val="accent1"/>
          </a:solidFill>
        </a:ln>
      </dgm:spPr>
      <dgm:t>
        <a:bodyPr/>
        <a:lstStyle/>
        <a:p>
          <a:endParaRPr lang="en-US" dirty="0"/>
        </a:p>
      </dgm:t>
      <dgm:extLst>
        <a:ext uri="{E40237B7-FDA0-4F09-8148-C483321AD2D9}">
          <dgm14:cNvPr xmlns:dgm14="http://schemas.microsoft.com/office/drawing/2010/diagram" id="0" name="" title="Arrow pointing right"/>
        </a:ext>
      </dgm:extLst>
    </dgm:pt>
    <dgm:pt modelId="{89EC74D7-8ED6-4609-997D-DDAF8AB36679}">
      <dgm:prSet phldrT="[Text]"/>
      <dgm:spPr/>
      <dgm:t>
        <a:bodyPr/>
        <a:lstStyle/>
        <a:p>
          <a:r>
            <a:rPr lang="en-US" dirty="0"/>
            <a:t>Usage of evaluation metrics to check the accuracy of the models over trained and test data inputs</a:t>
          </a:r>
        </a:p>
      </dgm:t>
      <dgm:extLst>
        <a:ext uri="{E40237B7-FDA0-4F09-8148-C483321AD2D9}">
          <dgm14:cNvPr xmlns:dgm14="http://schemas.microsoft.com/office/drawing/2010/diagram" id="0" name="" title="Step 2 task description"/>
        </a:ext>
      </dgm:extLst>
    </dgm:pt>
    <dgm:pt modelId="{0698AAB8-4775-4A7F-A278-8DD90161C1F5}" type="parTrans" cxnId="{D735CEB7-C537-4EB1-B47E-8C0A39B59309}">
      <dgm:prSet/>
      <dgm:spPr/>
      <dgm:t>
        <a:bodyPr/>
        <a:lstStyle/>
        <a:p>
          <a:endParaRPr lang="en-US"/>
        </a:p>
      </dgm:t>
    </dgm:pt>
    <dgm:pt modelId="{17559087-0E7E-42E7-8DC5-4B772FD58A02}" type="sibTrans" cxnId="{D735CEB7-C537-4EB1-B47E-8C0A39B59309}">
      <dgm:prSet/>
      <dgm:spPr/>
      <dgm:t>
        <a:bodyPr/>
        <a:lstStyle/>
        <a:p>
          <a:endParaRPr lang="en-US"/>
        </a:p>
      </dgm:t>
    </dgm:pt>
    <dgm:pt modelId="{7E5BF415-DD7C-46CE-81EA-C533FD19D64E}">
      <dgm:prSet phldrT="[Text]"/>
      <dgm:spPr/>
      <dgm:t>
        <a:bodyPr/>
        <a:lstStyle/>
        <a:p>
          <a:r>
            <a:rPr lang="en-US" dirty="0"/>
            <a:t>Hyperparameter Tuning Best Model</a:t>
          </a:r>
        </a:p>
      </dgm:t>
      <dgm:extLst>
        <a:ext uri="{E40237B7-FDA0-4F09-8148-C483321AD2D9}">
          <dgm14:cNvPr xmlns:dgm14="http://schemas.microsoft.com/office/drawing/2010/diagram" id="0" name="" title="Step 3 Title"/>
        </a:ext>
      </dgm:extLst>
    </dgm:pt>
    <dgm:pt modelId="{3496D105-5B69-4ADE-96EF-122A5A850C05}" type="parTrans" cxnId="{4113378F-425D-41CC-A9CB-1FFF4FEF0016}">
      <dgm:prSet/>
      <dgm:spPr/>
      <dgm:t>
        <a:bodyPr/>
        <a:lstStyle/>
        <a:p>
          <a:endParaRPr lang="en-US"/>
        </a:p>
      </dgm:t>
    </dgm:pt>
    <dgm:pt modelId="{1F5FC802-6D69-4E46-BE07-5E20756FDADA}" type="sibTrans" cxnId="{4113378F-425D-41CC-A9CB-1FFF4FEF0016}">
      <dgm:prSet/>
      <dgm:spPr/>
      <dgm:t>
        <a:bodyPr/>
        <a:lstStyle/>
        <a:p>
          <a:endParaRPr lang="en-US"/>
        </a:p>
      </dgm:t>
    </dgm:pt>
    <dgm:pt modelId="{4537B24E-F32C-4F73-9C4F-EDE47D952988}">
      <dgm:prSet phldrT="[Text]"/>
      <dgm:spPr/>
      <dgm:t>
        <a:bodyPr/>
        <a:lstStyle/>
        <a:p>
          <a:r>
            <a:rPr lang="en-US" dirty="0"/>
            <a:t>Choosing the appropriate Regression Machine Learning model to check various parameter permutation and combinations</a:t>
          </a:r>
        </a:p>
      </dgm:t>
      <dgm:extLst>
        <a:ext uri="{E40237B7-FDA0-4F09-8148-C483321AD2D9}">
          <dgm14:cNvPr xmlns:dgm14="http://schemas.microsoft.com/office/drawing/2010/diagram" id="0" name="" title="Step 3 task description"/>
        </a:ext>
      </dgm:extLst>
    </dgm:pt>
    <dgm:pt modelId="{26742A97-67F7-4478-B770-44761CF89C6A}" type="parTrans" cxnId="{13B7E9B1-D150-4219-A314-09B055A18888}">
      <dgm:prSet/>
      <dgm:spPr/>
      <dgm:t>
        <a:bodyPr/>
        <a:lstStyle/>
        <a:p>
          <a:endParaRPr lang="en-US"/>
        </a:p>
      </dgm:t>
    </dgm:pt>
    <dgm:pt modelId="{0CA7C5B6-FD4A-4DEC-8D86-06439C70E349}" type="sibTrans" cxnId="{13B7E9B1-D150-4219-A314-09B055A18888}">
      <dgm:prSet/>
      <dgm:spPr/>
      <dgm:t>
        <a:bodyPr/>
        <a:lstStyle/>
        <a:p>
          <a:endParaRPr lang="en-US"/>
        </a:p>
      </dgm:t>
    </dgm:pt>
    <dgm:pt modelId="{B5446597-79E7-4762-BA53-6548F31530A7}">
      <dgm:prSet phldrT="[Text]"/>
      <dgm:spPr/>
      <dgm:t>
        <a:bodyPr/>
        <a:lstStyle/>
        <a:p>
          <a:r>
            <a:rPr lang="en-US" dirty="0"/>
            <a:t>Need to ensure that whenever the regression function is called it is able to process all the necessary parameters</a:t>
          </a:r>
        </a:p>
      </dgm:t>
    </dgm:pt>
    <dgm:pt modelId="{0233FA71-4D6D-4853-A4AA-40834F46506B}" type="parTrans" cxnId="{D7723192-5A15-4305-8B2C-938B202AB086}">
      <dgm:prSet/>
      <dgm:spPr/>
      <dgm:t>
        <a:bodyPr/>
        <a:lstStyle/>
        <a:p>
          <a:endParaRPr lang="en-US"/>
        </a:p>
      </dgm:t>
    </dgm:pt>
    <dgm:pt modelId="{8272BE74-EACE-4E0B-A81D-DF800D87569F}" type="sibTrans" cxnId="{D7723192-5A15-4305-8B2C-938B202AB086}">
      <dgm:prSet/>
      <dgm:spPr/>
      <dgm:t>
        <a:bodyPr/>
        <a:lstStyle/>
        <a:p>
          <a:endParaRPr lang="en-US"/>
        </a:p>
      </dgm:t>
    </dgm:pt>
    <dgm:pt modelId="{820BBFEE-DF64-4D92-B301-9FAA74709D1F}">
      <dgm:prSet phldrT="[Text]"/>
      <dgm:spPr/>
      <dgm:t>
        <a:bodyPr/>
        <a:lstStyle/>
        <a:p>
          <a:r>
            <a:rPr lang="en-US" dirty="0"/>
            <a:t>Ensure the cross validation techniques helps in reducing over fitting and under fitting data</a:t>
          </a:r>
        </a:p>
      </dgm:t>
    </dgm:pt>
    <dgm:pt modelId="{AD40B50F-BD7B-401B-83F7-C5AD73DE40E6}" type="parTrans" cxnId="{E7783933-ED52-4F4E-8A52-24F999FC86D9}">
      <dgm:prSet/>
      <dgm:spPr/>
      <dgm:t>
        <a:bodyPr/>
        <a:lstStyle/>
        <a:p>
          <a:endParaRPr lang="en-US"/>
        </a:p>
      </dgm:t>
    </dgm:pt>
    <dgm:pt modelId="{25B9A11F-2269-44FC-A134-B27579F830C0}" type="sibTrans" cxnId="{E7783933-ED52-4F4E-8A52-24F999FC86D9}">
      <dgm:prSet/>
      <dgm:spPr/>
      <dgm:t>
        <a:bodyPr/>
        <a:lstStyle/>
        <a:p>
          <a:endParaRPr lang="en-US"/>
        </a:p>
      </dgm:t>
    </dgm:pt>
    <dgm:pt modelId="{129662DD-405A-4B1A-AC34-14BCC38CDDE6}">
      <dgm:prSet phldrT="[Text]"/>
      <dgm:spPr/>
      <dgm:t>
        <a:bodyPr/>
        <a:lstStyle/>
        <a:p>
          <a:r>
            <a:rPr lang="en-US" dirty="0"/>
            <a:t>Using Grid Search CV to obtain the best parameters that can be plugged into the selected model</a:t>
          </a:r>
        </a:p>
      </dgm:t>
    </dgm:pt>
    <dgm:pt modelId="{71029A48-7F97-4440-8DB2-0D925A37DC6C}" type="parTrans" cxnId="{18688E18-C69E-4829-B0FD-2245CE5564CD}">
      <dgm:prSet/>
      <dgm:spPr/>
      <dgm:t>
        <a:bodyPr/>
        <a:lstStyle/>
        <a:p>
          <a:endParaRPr lang="en-US"/>
        </a:p>
      </dgm:t>
    </dgm:pt>
    <dgm:pt modelId="{9045D7CC-6D04-4E1A-892A-F57A74984ABF}" type="sibTrans" cxnId="{18688E18-C69E-4829-B0FD-2245CE5564CD}">
      <dgm:prSet/>
      <dgm:spPr/>
      <dgm:t>
        <a:bodyPr/>
        <a:lstStyle/>
        <a:p>
          <a:endParaRPr lang="en-US"/>
        </a:p>
      </dgm:t>
    </dgm:pt>
    <dgm:pt modelId="{FBC3A0BC-9D8F-4C7B-B285-510A780E04E4}" type="pres">
      <dgm:prSet presAssocID="{51FB8555-540F-4EF7-8D46-8ABB018A3B6F}" presName="linearFlow" presStyleCnt="0">
        <dgm:presLayoutVars>
          <dgm:dir/>
          <dgm:animLvl val="lvl"/>
          <dgm:resizeHandles val="exact"/>
        </dgm:presLayoutVars>
      </dgm:prSet>
      <dgm:spPr/>
      <dgm:t>
        <a:bodyPr/>
        <a:lstStyle/>
        <a:p>
          <a:endParaRPr lang="en-US"/>
        </a:p>
      </dgm:t>
    </dgm:pt>
    <dgm:pt modelId="{ED22D1AC-1FA4-4D39-85EB-648D2E2E4B05}" type="pres">
      <dgm:prSet presAssocID="{C1C0BC68-A810-4B5F-92EF-C6470DBD2260}" presName="composite" presStyleCnt="0"/>
      <dgm:spPr/>
    </dgm:pt>
    <dgm:pt modelId="{3712DD02-33A5-46B6-B0E6-E3B73C051486}" type="pres">
      <dgm:prSet presAssocID="{C1C0BC68-A810-4B5F-92EF-C6470DBD2260}" presName="parTx" presStyleLbl="node1" presStyleIdx="0" presStyleCnt="3">
        <dgm:presLayoutVars>
          <dgm:chMax val="0"/>
          <dgm:chPref val="0"/>
          <dgm:bulletEnabled val="1"/>
        </dgm:presLayoutVars>
      </dgm:prSet>
      <dgm:spPr/>
      <dgm:t>
        <a:bodyPr/>
        <a:lstStyle/>
        <a:p>
          <a:endParaRPr lang="en-US"/>
        </a:p>
      </dgm:t>
    </dgm:pt>
    <dgm:pt modelId="{DB36A994-60A6-447D-8D30-19D2F536511E}" type="pres">
      <dgm:prSet presAssocID="{C1C0BC68-A810-4B5F-92EF-C6470DBD2260}" presName="parSh" presStyleLbl="node1" presStyleIdx="0" presStyleCnt="3"/>
      <dgm:spPr/>
      <dgm:t>
        <a:bodyPr/>
        <a:lstStyle/>
        <a:p>
          <a:endParaRPr lang="en-US"/>
        </a:p>
      </dgm:t>
    </dgm:pt>
    <dgm:pt modelId="{9D677988-374B-4BBA-B73C-8BE59201B4AA}" type="pres">
      <dgm:prSet presAssocID="{C1C0BC68-A810-4B5F-92EF-C6470DBD2260}" presName="desTx" presStyleLbl="fgAcc1" presStyleIdx="0" presStyleCnt="3">
        <dgm:presLayoutVars>
          <dgm:bulletEnabled val="1"/>
        </dgm:presLayoutVars>
      </dgm:prSet>
      <dgm:spPr/>
      <dgm:t>
        <a:bodyPr/>
        <a:lstStyle/>
        <a:p>
          <a:endParaRPr lang="en-US"/>
        </a:p>
      </dgm:t>
    </dgm:pt>
    <dgm:pt modelId="{51EA4E37-9197-43C9-9502-961CC2F00719}" type="pres">
      <dgm:prSet presAssocID="{F5287809-3C15-4CCC-8752-80339C1152A5}" presName="sibTrans" presStyleLbl="sibTrans2D1" presStyleIdx="0" presStyleCnt="2"/>
      <dgm:spPr/>
      <dgm:t>
        <a:bodyPr/>
        <a:lstStyle/>
        <a:p>
          <a:endParaRPr lang="en-US"/>
        </a:p>
      </dgm:t>
    </dgm:pt>
    <dgm:pt modelId="{6D356879-97F7-4A4F-8954-7F876FCD0A2F}" type="pres">
      <dgm:prSet presAssocID="{F5287809-3C15-4CCC-8752-80339C1152A5}" presName="connTx" presStyleLbl="sibTrans2D1" presStyleIdx="0" presStyleCnt="2"/>
      <dgm:spPr/>
      <dgm:t>
        <a:bodyPr/>
        <a:lstStyle/>
        <a:p>
          <a:endParaRPr lang="en-US"/>
        </a:p>
      </dgm:t>
    </dgm:pt>
    <dgm:pt modelId="{496864C7-FE7D-4DDB-B363-166C7F967B11}" type="pres">
      <dgm:prSet presAssocID="{5D787C97-D980-4440-B210-928D6982299A}" presName="composite" presStyleCnt="0"/>
      <dgm:spPr/>
    </dgm:pt>
    <dgm:pt modelId="{EE1DFB8A-86A2-4C34-92A7-723C55E7CCDF}" type="pres">
      <dgm:prSet presAssocID="{5D787C97-D980-4440-B210-928D6982299A}" presName="parTx" presStyleLbl="node1" presStyleIdx="0" presStyleCnt="3">
        <dgm:presLayoutVars>
          <dgm:chMax val="0"/>
          <dgm:chPref val="0"/>
          <dgm:bulletEnabled val="1"/>
        </dgm:presLayoutVars>
      </dgm:prSet>
      <dgm:spPr/>
      <dgm:t>
        <a:bodyPr/>
        <a:lstStyle/>
        <a:p>
          <a:endParaRPr lang="en-US"/>
        </a:p>
      </dgm:t>
    </dgm:pt>
    <dgm:pt modelId="{6BB0ABCB-2373-47ED-9774-278F8EE9E9B2}" type="pres">
      <dgm:prSet presAssocID="{5D787C97-D980-4440-B210-928D6982299A}" presName="parSh" presStyleLbl="node1" presStyleIdx="1" presStyleCnt="3"/>
      <dgm:spPr/>
      <dgm:t>
        <a:bodyPr/>
        <a:lstStyle/>
        <a:p>
          <a:endParaRPr lang="en-US"/>
        </a:p>
      </dgm:t>
    </dgm:pt>
    <dgm:pt modelId="{93C83A52-6E6B-41FD-9424-D118FD751CED}" type="pres">
      <dgm:prSet presAssocID="{5D787C97-D980-4440-B210-928D6982299A}" presName="desTx" presStyleLbl="fgAcc1" presStyleIdx="1" presStyleCnt="3">
        <dgm:presLayoutVars>
          <dgm:bulletEnabled val="1"/>
        </dgm:presLayoutVars>
      </dgm:prSet>
      <dgm:spPr/>
      <dgm:t>
        <a:bodyPr/>
        <a:lstStyle/>
        <a:p>
          <a:endParaRPr lang="en-US"/>
        </a:p>
      </dgm:t>
    </dgm:pt>
    <dgm:pt modelId="{A66EA167-6AD2-4AA4-A421-59E2B4561DDF}" type="pres">
      <dgm:prSet presAssocID="{C1CF9C7E-E63B-423A-9EB1-3CB2E27F093C}" presName="sibTrans" presStyleLbl="sibTrans2D1" presStyleIdx="1" presStyleCnt="2"/>
      <dgm:spPr/>
      <dgm:t>
        <a:bodyPr/>
        <a:lstStyle/>
        <a:p>
          <a:endParaRPr lang="en-US"/>
        </a:p>
      </dgm:t>
    </dgm:pt>
    <dgm:pt modelId="{84AB7DF1-E716-46D2-8886-4D0AF1B8C8A8}" type="pres">
      <dgm:prSet presAssocID="{C1CF9C7E-E63B-423A-9EB1-3CB2E27F093C}" presName="connTx" presStyleLbl="sibTrans2D1" presStyleIdx="1" presStyleCnt="2"/>
      <dgm:spPr/>
      <dgm:t>
        <a:bodyPr/>
        <a:lstStyle/>
        <a:p>
          <a:endParaRPr lang="en-US"/>
        </a:p>
      </dgm:t>
    </dgm:pt>
    <dgm:pt modelId="{21E31B03-7874-4FDF-9737-EAFFCD11494C}" type="pres">
      <dgm:prSet presAssocID="{7E5BF415-DD7C-46CE-81EA-C533FD19D64E}" presName="composite" presStyleCnt="0"/>
      <dgm:spPr/>
    </dgm:pt>
    <dgm:pt modelId="{C51586F8-6FAF-4530-806B-429518E699E2}" type="pres">
      <dgm:prSet presAssocID="{7E5BF415-DD7C-46CE-81EA-C533FD19D64E}" presName="parTx" presStyleLbl="node1" presStyleIdx="1" presStyleCnt="3">
        <dgm:presLayoutVars>
          <dgm:chMax val="0"/>
          <dgm:chPref val="0"/>
          <dgm:bulletEnabled val="1"/>
        </dgm:presLayoutVars>
      </dgm:prSet>
      <dgm:spPr/>
      <dgm:t>
        <a:bodyPr/>
        <a:lstStyle/>
        <a:p>
          <a:endParaRPr lang="en-US"/>
        </a:p>
      </dgm:t>
    </dgm:pt>
    <dgm:pt modelId="{3E371716-205E-4EF6-A7ED-14278F63B034}" type="pres">
      <dgm:prSet presAssocID="{7E5BF415-DD7C-46CE-81EA-C533FD19D64E}" presName="parSh" presStyleLbl="node1" presStyleIdx="2" presStyleCnt="3"/>
      <dgm:spPr/>
      <dgm:t>
        <a:bodyPr/>
        <a:lstStyle/>
        <a:p>
          <a:endParaRPr lang="en-US"/>
        </a:p>
      </dgm:t>
    </dgm:pt>
    <dgm:pt modelId="{D91F2413-E4E3-4058-AF8C-E44208B5C14B}" type="pres">
      <dgm:prSet presAssocID="{7E5BF415-DD7C-46CE-81EA-C533FD19D64E}" presName="desTx" presStyleLbl="fgAcc1" presStyleIdx="2" presStyleCnt="3">
        <dgm:presLayoutVars>
          <dgm:bulletEnabled val="1"/>
        </dgm:presLayoutVars>
      </dgm:prSet>
      <dgm:spPr/>
      <dgm:t>
        <a:bodyPr/>
        <a:lstStyle/>
        <a:p>
          <a:endParaRPr lang="en-US"/>
        </a:p>
      </dgm:t>
    </dgm:pt>
  </dgm:ptLst>
  <dgm:cxnLst>
    <dgm:cxn modelId="{E7783933-ED52-4F4E-8A52-24F999FC86D9}" srcId="{5D787C97-D980-4440-B210-928D6982299A}" destId="{820BBFEE-DF64-4D92-B301-9FAA74709D1F}" srcOrd="1" destOrd="0" parTransId="{AD40B50F-BD7B-401B-83F7-C5AD73DE40E6}" sibTransId="{25B9A11F-2269-44FC-A134-B27579F830C0}"/>
    <dgm:cxn modelId="{2CC75938-A94B-40DD-A46E-A73EFE8FDCCD}" type="presOf" srcId="{EC30385C-94E2-463C-9938-AC727EF3A0BD}" destId="{9D677988-374B-4BBA-B73C-8BE59201B4AA}" srcOrd="0" destOrd="0" presId="urn:microsoft.com/office/officeart/2005/8/layout/process3"/>
    <dgm:cxn modelId="{A68819FE-7568-4FE1-B581-7E5863A83153}" type="presOf" srcId="{51FB8555-540F-4EF7-8D46-8ABB018A3B6F}" destId="{FBC3A0BC-9D8F-4C7B-B285-510A780E04E4}" srcOrd="0" destOrd="0" presId="urn:microsoft.com/office/officeart/2005/8/layout/process3"/>
    <dgm:cxn modelId="{EC1E9F7C-E8B1-4A3B-BAC9-7A1230613869}" type="presOf" srcId="{5D787C97-D980-4440-B210-928D6982299A}" destId="{EE1DFB8A-86A2-4C34-92A7-723C55E7CCDF}" srcOrd="0" destOrd="0" presId="urn:microsoft.com/office/officeart/2005/8/layout/process3"/>
    <dgm:cxn modelId="{87BE6BD6-C499-4615-8EF5-B677B4CFE8C6}" srcId="{51FB8555-540F-4EF7-8D46-8ABB018A3B6F}" destId="{5D787C97-D980-4440-B210-928D6982299A}" srcOrd="1" destOrd="0" parTransId="{D85245B8-A960-43B4-AB37-E2A2097E6463}" sibTransId="{C1CF9C7E-E63B-423A-9EB1-3CB2E27F093C}"/>
    <dgm:cxn modelId="{035D5513-6A53-4B34-885B-3690395A9C80}" type="presOf" srcId="{F5287809-3C15-4CCC-8752-80339C1152A5}" destId="{6D356879-97F7-4A4F-8954-7F876FCD0A2F}" srcOrd="1" destOrd="0" presId="urn:microsoft.com/office/officeart/2005/8/layout/process3"/>
    <dgm:cxn modelId="{4C6667EF-B515-4AD7-B1AE-F2348ABE3E9E}" srcId="{C1C0BC68-A810-4B5F-92EF-C6470DBD2260}" destId="{EC30385C-94E2-463C-9938-AC727EF3A0BD}" srcOrd="0" destOrd="0" parTransId="{58DF4C60-3566-42CD-B46D-A4F7342C86B5}" sibTransId="{08A01995-8A59-4BE3-9C91-CE9AECB335DE}"/>
    <dgm:cxn modelId="{D7723192-5A15-4305-8B2C-938B202AB086}" srcId="{C1C0BC68-A810-4B5F-92EF-C6470DBD2260}" destId="{B5446597-79E7-4762-BA53-6548F31530A7}" srcOrd="1" destOrd="0" parTransId="{0233FA71-4D6D-4853-A4AA-40834F46506B}" sibTransId="{8272BE74-EACE-4E0B-A81D-DF800D87569F}"/>
    <dgm:cxn modelId="{5C04F2EC-D238-40FC-BC22-F6017807991D}" type="presOf" srcId="{B5446597-79E7-4762-BA53-6548F31530A7}" destId="{9D677988-374B-4BBA-B73C-8BE59201B4AA}" srcOrd="0" destOrd="1" presId="urn:microsoft.com/office/officeart/2005/8/layout/process3"/>
    <dgm:cxn modelId="{D735CEB7-C537-4EB1-B47E-8C0A39B59309}" srcId="{5D787C97-D980-4440-B210-928D6982299A}" destId="{89EC74D7-8ED6-4609-997D-DDAF8AB36679}" srcOrd="0" destOrd="0" parTransId="{0698AAB8-4775-4A7F-A278-8DD90161C1F5}" sibTransId="{17559087-0E7E-42E7-8DC5-4B772FD58A02}"/>
    <dgm:cxn modelId="{4113378F-425D-41CC-A9CB-1FFF4FEF0016}" srcId="{51FB8555-540F-4EF7-8D46-8ABB018A3B6F}" destId="{7E5BF415-DD7C-46CE-81EA-C533FD19D64E}" srcOrd="2" destOrd="0" parTransId="{3496D105-5B69-4ADE-96EF-122A5A850C05}" sibTransId="{1F5FC802-6D69-4E46-BE07-5E20756FDADA}"/>
    <dgm:cxn modelId="{19D90880-372C-416D-9D26-798997B15B54}" type="presOf" srcId="{C1CF9C7E-E63B-423A-9EB1-3CB2E27F093C}" destId="{A66EA167-6AD2-4AA4-A421-59E2B4561DDF}" srcOrd="0" destOrd="0" presId="urn:microsoft.com/office/officeart/2005/8/layout/process3"/>
    <dgm:cxn modelId="{E359B758-F406-4829-A72E-72DC9CEB1A9D}" type="presOf" srcId="{C1C0BC68-A810-4B5F-92EF-C6470DBD2260}" destId="{3712DD02-33A5-46B6-B0E6-E3B73C051486}" srcOrd="0" destOrd="0" presId="urn:microsoft.com/office/officeart/2005/8/layout/process3"/>
    <dgm:cxn modelId="{18688E18-C69E-4829-B0FD-2245CE5564CD}" srcId="{7E5BF415-DD7C-46CE-81EA-C533FD19D64E}" destId="{129662DD-405A-4B1A-AC34-14BCC38CDDE6}" srcOrd="1" destOrd="0" parTransId="{71029A48-7F97-4440-8DB2-0D925A37DC6C}" sibTransId="{9045D7CC-6D04-4E1A-892A-F57A74984ABF}"/>
    <dgm:cxn modelId="{BF0E0C20-E57F-4DE8-9F65-358DE4168A87}" type="presOf" srcId="{820BBFEE-DF64-4D92-B301-9FAA74709D1F}" destId="{93C83A52-6E6B-41FD-9424-D118FD751CED}" srcOrd="0" destOrd="1" presId="urn:microsoft.com/office/officeart/2005/8/layout/process3"/>
    <dgm:cxn modelId="{EB088E4B-0A2D-4FAE-98F7-679D9462748A}" type="presOf" srcId="{5D787C97-D980-4440-B210-928D6982299A}" destId="{6BB0ABCB-2373-47ED-9774-278F8EE9E9B2}" srcOrd="1" destOrd="0" presId="urn:microsoft.com/office/officeart/2005/8/layout/process3"/>
    <dgm:cxn modelId="{E25CC5FC-6634-43C9-B82A-600821DFEB2A}" srcId="{51FB8555-540F-4EF7-8D46-8ABB018A3B6F}" destId="{C1C0BC68-A810-4B5F-92EF-C6470DBD2260}" srcOrd="0" destOrd="0" parTransId="{DCC0BBCA-D868-4FF6-B174-2CC347601C09}" sibTransId="{F5287809-3C15-4CCC-8752-80339C1152A5}"/>
    <dgm:cxn modelId="{8D18106D-F89D-47B3-B392-0C5E482B65D8}" type="presOf" srcId="{129662DD-405A-4B1A-AC34-14BCC38CDDE6}" destId="{D91F2413-E4E3-4058-AF8C-E44208B5C14B}" srcOrd="0" destOrd="1" presId="urn:microsoft.com/office/officeart/2005/8/layout/process3"/>
    <dgm:cxn modelId="{F32DD857-0508-493C-8B63-6B618577A874}" type="presOf" srcId="{7E5BF415-DD7C-46CE-81EA-C533FD19D64E}" destId="{C51586F8-6FAF-4530-806B-429518E699E2}" srcOrd="0" destOrd="0" presId="urn:microsoft.com/office/officeart/2005/8/layout/process3"/>
    <dgm:cxn modelId="{D9AF0E22-7C7F-46D0-A258-9DBA8FA3DBFF}" type="presOf" srcId="{C1C0BC68-A810-4B5F-92EF-C6470DBD2260}" destId="{DB36A994-60A6-447D-8D30-19D2F536511E}" srcOrd="1" destOrd="0" presId="urn:microsoft.com/office/officeart/2005/8/layout/process3"/>
    <dgm:cxn modelId="{080FCC40-F651-44FD-8CD9-6F4FBAF02719}" type="presOf" srcId="{C1CF9C7E-E63B-423A-9EB1-3CB2E27F093C}" destId="{84AB7DF1-E716-46D2-8886-4D0AF1B8C8A8}" srcOrd="1" destOrd="0" presId="urn:microsoft.com/office/officeart/2005/8/layout/process3"/>
    <dgm:cxn modelId="{439DF1A5-7F2B-4CEA-A227-28097B19E498}" type="presOf" srcId="{89EC74D7-8ED6-4609-997D-DDAF8AB36679}" destId="{93C83A52-6E6B-41FD-9424-D118FD751CED}" srcOrd="0" destOrd="0" presId="urn:microsoft.com/office/officeart/2005/8/layout/process3"/>
    <dgm:cxn modelId="{580D3822-696C-4737-8C4B-5CD212740025}" type="presOf" srcId="{4537B24E-F32C-4F73-9C4F-EDE47D952988}" destId="{D91F2413-E4E3-4058-AF8C-E44208B5C14B}" srcOrd="0" destOrd="0" presId="urn:microsoft.com/office/officeart/2005/8/layout/process3"/>
    <dgm:cxn modelId="{13B7E9B1-D150-4219-A314-09B055A18888}" srcId="{7E5BF415-DD7C-46CE-81EA-C533FD19D64E}" destId="{4537B24E-F32C-4F73-9C4F-EDE47D952988}" srcOrd="0" destOrd="0" parTransId="{26742A97-67F7-4478-B770-44761CF89C6A}" sibTransId="{0CA7C5B6-FD4A-4DEC-8D86-06439C70E349}"/>
    <dgm:cxn modelId="{EC6A1A3E-A8CB-40A3-96E9-87AC04AD0CD5}" type="presOf" srcId="{7E5BF415-DD7C-46CE-81EA-C533FD19D64E}" destId="{3E371716-205E-4EF6-A7ED-14278F63B034}" srcOrd="1" destOrd="0" presId="urn:microsoft.com/office/officeart/2005/8/layout/process3"/>
    <dgm:cxn modelId="{49EB6703-EA1F-4957-BF3C-43DFD780A52F}" type="presOf" srcId="{F5287809-3C15-4CCC-8752-80339C1152A5}" destId="{51EA4E37-9197-43C9-9502-961CC2F00719}" srcOrd="0" destOrd="0" presId="urn:microsoft.com/office/officeart/2005/8/layout/process3"/>
    <dgm:cxn modelId="{919BF25F-7D36-48E1-AB55-19CBC76C64D6}" type="presParOf" srcId="{FBC3A0BC-9D8F-4C7B-B285-510A780E04E4}" destId="{ED22D1AC-1FA4-4D39-85EB-648D2E2E4B05}" srcOrd="0" destOrd="0" presId="urn:microsoft.com/office/officeart/2005/8/layout/process3"/>
    <dgm:cxn modelId="{1242E9A2-338B-4E1D-8425-F1930C1FD1CE}" type="presParOf" srcId="{ED22D1AC-1FA4-4D39-85EB-648D2E2E4B05}" destId="{3712DD02-33A5-46B6-B0E6-E3B73C051486}" srcOrd="0" destOrd="0" presId="urn:microsoft.com/office/officeart/2005/8/layout/process3"/>
    <dgm:cxn modelId="{93951B44-DC36-4FB9-A662-D7EF95C69F59}" type="presParOf" srcId="{ED22D1AC-1FA4-4D39-85EB-648D2E2E4B05}" destId="{DB36A994-60A6-447D-8D30-19D2F536511E}" srcOrd="1" destOrd="0" presId="urn:microsoft.com/office/officeart/2005/8/layout/process3"/>
    <dgm:cxn modelId="{4B618E5C-23DA-4CC1-B370-1783E5A7DD51}" type="presParOf" srcId="{ED22D1AC-1FA4-4D39-85EB-648D2E2E4B05}" destId="{9D677988-374B-4BBA-B73C-8BE59201B4AA}" srcOrd="2" destOrd="0" presId="urn:microsoft.com/office/officeart/2005/8/layout/process3"/>
    <dgm:cxn modelId="{960A4299-C0B9-44E1-B079-ABCB36EBE928}" type="presParOf" srcId="{FBC3A0BC-9D8F-4C7B-B285-510A780E04E4}" destId="{51EA4E37-9197-43C9-9502-961CC2F00719}" srcOrd="1" destOrd="0" presId="urn:microsoft.com/office/officeart/2005/8/layout/process3"/>
    <dgm:cxn modelId="{DD17E2A9-73D4-404A-99C8-A28A1A32FAD0}" type="presParOf" srcId="{51EA4E37-9197-43C9-9502-961CC2F00719}" destId="{6D356879-97F7-4A4F-8954-7F876FCD0A2F}" srcOrd="0" destOrd="0" presId="urn:microsoft.com/office/officeart/2005/8/layout/process3"/>
    <dgm:cxn modelId="{E5500DFE-9EFD-42E8-A0A1-8D0CED7AF569}" type="presParOf" srcId="{FBC3A0BC-9D8F-4C7B-B285-510A780E04E4}" destId="{496864C7-FE7D-4DDB-B363-166C7F967B11}" srcOrd="2" destOrd="0" presId="urn:microsoft.com/office/officeart/2005/8/layout/process3"/>
    <dgm:cxn modelId="{1B5FECA6-7A80-4A02-8E68-C8BC0F66BB0F}" type="presParOf" srcId="{496864C7-FE7D-4DDB-B363-166C7F967B11}" destId="{EE1DFB8A-86A2-4C34-92A7-723C55E7CCDF}" srcOrd="0" destOrd="0" presId="urn:microsoft.com/office/officeart/2005/8/layout/process3"/>
    <dgm:cxn modelId="{F2C83D5B-620C-4D7B-A0CF-8FDD12606A45}" type="presParOf" srcId="{496864C7-FE7D-4DDB-B363-166C7F967B11}" destId="{6BB0ABCB-2373-47ED-9774-278F8EE9E9B2}" srcOrd="1" destOrd="0" presId="urn:microsoft.com/office/officeart/2005/8/layout/process3"/>
    <dgm:cxn modelId="{DA133F4C-4DCD-4AFB-95BA-A46090A1E6F9}" type="presParOf" srcId="{496864C7-FE7D-4DDB-B363-166C7F967B11}" destId="{93C83A52-6E6B-41FD-9424-D118FD751CED}" srcOrd="2" destOrd="0" presId="urn:microsoft.com/office/officeart/2005/8/layout/process3"/>
    <dgm:cxn modelId="{F9993E88-5788-4AAF-AF9E-A715C445A825}" type="presParOf" srcId="{FBC3A0BC-9D8F-4C7B-B285-510A780E04E4}" destId="{A66EA167-6AD2-4AA4-A421-59E2B4561DDF}" srcOrd="3" destOrd="0" presId="urn:microsoft.com/office/officeart/2005/8/layout/process3"/>
    <dgm:cxn modelId="{38EF3BB9-131F-4F5A-B909-1E831CD880A7}" type="presParOf" srcId="{A66EA167-6AD2-4AA4-A421-59E2B4561DDF}" destId="{84AB7DF1-E716-46D2-8886-4D0AF1B8C8A8}" srcOrd="0" destOrd="0" presId="urn:microsoft.com/office/officeart/2005/8/layout/process3"/>
    <dgm:cxn modelId="{23A95565-FCAD-4085-931D-8CCCC64769F2}" type="presParOf" srcId="{FBC3A0BC-9D8F-4C7B-B285-510A780E04E4}" destId="{21E31B03-7874-4FDF-9737-EAFFCD11494C}" srcOrd="4" destOrd="0" presId="urn:microsoft.com/office/officeart/2005/8/layout/process3"/>
    <dgm:cxn modelId="{1F7301EF-CEDB-4D34-A077-8653B55017F0}" type="presParOf" srcId="{21E31B03-7874-4FDF-9737-EAFFCD11494C}" destId="{C51586F8-6FAF-4530-806B-429518E699E2}" srcOrd="0" destOrd="0" presId="urn:microsoft.com/office/officeart/2005/8/layout/process3"/>
    <dgm:cxn modelId="{4794DEC1-F934-4EA1-BD20-5D7A309DDC8A}" type="presParOf" srcId="{21E31B03-7874-4FDF-9737-EAFFCD11494C}" destId="{3E371716-205E-4EF6-A7ED-14278F63B034}" srcOrd="1" destOrd="0" presId="urn:microsoft.com/office/officeart/2005/8/layout/process3"/>
    <dgm:cxn modelId="{9DF1CD5D-C0C4-4628-9DE8-8C82D7DA65D2}" type="presParOf" srcId="{21E31B03-7874-4FDF-9737-EAFFCD11494C}" destId="{D91F2413-E4E3-4058-AF8C-E44208B5C14B}"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36A994-60A6-447D-8D30-19D2F536511E}">
      <dsp:nvSpPr>
        <dsp:cNvPr id="0" name=""/>
        <dsp:cNvSpPr/>
      </dsp:nvSpPr>
      <dsp:spPr>
        <a:xfrm>
          <a:off x="4543" y="303799"/>
          <a:ext cx="2065693" cy="888262"/>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lvl="0" algn="l" defTabSz="666750">
            <a:lnSpc>
              <a:spcPct val="90000"/>
            </a:lnSpc>
            <a:spcBef>
              <a:spcPct val="0"/>
            </a:spcBef>
            <a:spcAft>
              <a:spcPct val="35000"/>
            </a:spcAft>
          </a:pPr>
          <a:r>
            <a:rPr lang="en-US" sz="1500" kern="1200" dirty="0"/>
            <a:t>Data Cleaning</a:t>
          </a:r>
        </a:p>
      </dsp:txBody>
      <dsp:txXfrm>
        <a:off x="4543" y="303799"/>
        <a:ext cx="2065693" cy="592175"/>
      </dsp:txXfrm>
    </dsp:sp>
    <dsp:sp modelId="{9D677988-374B-4BBA-B73C-8BE59201B4AA}">
      <dsp:nvSpPr>
        <dsp:cNvPr id="0" name=""/>
        <dsp:cNvSpPr/>
      </dsp:nvSpPr>
      <dsp:spPr>
        <a:xfrm>
          <a:off x="427637" y="895975"/>
          <a:ext cx="2065693" cy="2953125"/>
        </a:xfrm>
        <a:prstGeom prst="roundRect">
          <a:avLst>
            <a:gd name="adj" fmla="val 10000"/>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Import the collected data from web scraping</a:t>
          </a:r>
        </a:p>
        <a:p>
          <a:pPr marL="114300" lvl="1" indent="-114300" algn="l" defTabSz="666750">
            <a:lnSpc>
              <a:spcPct val="90000"/>
            </a:lnSpc>
            <a:spcBef>
              <a:spcPct val="0"/>
            </a:spcBef>
            <a:spcAft>
              <a:spcPct val="15000"/>
            </a:spcAft>
            <a:buChar char="••"/>
          </a:pPr>
          <a:r>
            <a:rPr lang="en-US" sz="1500" kern="1200" dirty="0"/>
            <a:t>Clean and format the records as per usage by using various imputation techniques</a:t>
          </a:r>
        </a:p>
      </dsp:txBody>
      <dsp:txXfrm>
        <a:off x="488139" y="956477"/>
        <a:ext cx="1944689" cy="2832121"/>
      </dsp:txXfrm>
    </dsp:sp>
    <dsp:sp modelId="{51EA4E37-9197-43C9-9502-961CC2F00719}">
      <dsp:nvSpPr>
        <dsp:cNvPr id="0" name=""/>
        <dsp:cNvSpPr/>
      </dsp:nvSpPr>
      <dsp:spPr>
        <a:xfrm>
          <a:off x="2383388" y="342738"/>
          <a:ext cx="663881" cy="514298"/>
        </a:xfrm>
        <a:prstGeom prst="rightArrow">
          <a:avLst>
            <a:gd name="adj1" fmla="val 60000"/>
            <a:gd name="adj2" fmla="val 50000"/>
          </a:avLst>
        </a:prstGeom>
        <a:solidFill>
          <a:schemeClr val="accent2"/>
        </a:solidFill>
        <a:ln>
          <a:solidFill>
            <a:schemeClr val="accent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dirty="0"/>
        </a:p>
      </dsp:txBody>
      <dsp:txXfrm>
        <a:off x="2383388" y="445598"/>
        <a:ext cx="509592" cy="308578"/>
      </dsp:txXfrm>
    </dsp:sp>
    <dsp:sp modelId="{6BB0ABCB-2373-47ED-9774-278F8EE9E9B2}">
      <dsp:nvSpPr>
        <dsp:cNvPr id="0" name=""/>
        <dsp:cNvSpPr/>
      </dsp:nvSpPr>
      <dsp:spPr>
        <a:xfrm>
          <a:off x="3322843" y="303799"/>
          <a:ext cx="2065693" cy="888262"/>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lvl="0" algn="l" defTabSz="666750">
            <a:lnSpc>
              <a:spcPct val="90000"/>
            </a:lnSpc>
            <a:spcBef>
              <a:spcPct val="0"/>
            </a:spcBef>
            <a:spcAft>
              <a:spcPct val="35000"/>
            </a:spcAft>
          </a:pPr>
          <a:r>
            <a:rPr lang="en-US" sz="1500" kern="1200" dirty="0"/>
            <a:t>Exploratory Data Analysis</a:t>
          </a:r>
        </a:p>
      </dsp:txBody>
      <dsp:txXfrm>
        <a:off x="3322843" y="303799"/>
        <a:ext cx="2065693" cy="592175"/>
      </dsp:txXfrm>
    </dsp:sp>
    <dsp:sp modelId="{93C83A52-6E6B-41FD-9424-D118FD751CED}">
      <dsp:nvSpPr>
        <dsp:cNvPr id="0" name=""/>
        <dsp:cNvSpPr/>
      </dsp:nvSpPr>
      <dsp:spPr>
        <a:xfrm>
          <a:off x="3745937" y="895975"/>
          <a:ext cx="2065693" cy="2953125"/>
        </a:xfrm>
        <a:prstGeom prst="roundRect">
          <a:avLst>
            <a:gd name="adj" fmla="val 10000"/>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Check through all the dataset information like datatype, missing value, duplicate value etc.</a:t>
          </a:r>
        </a:p>
        <a:p>
          <a:pPr marL="114300" lvl="1" indent="-114300" algn="l" defTabSz="666750">
            <a:lnSpc>
              <a:spcPct val="90000"/>
            </a:lnSpc>
            <a:spcBef>
              <a:spcPct val="0"/>
            </a:spcBef>
            <a:spcAft>
              <a:spcPct val="15000"/>
            </a:spcAft>
            <a:buChar char="••"/>
          </a:pPr>
          <a:r>
            <a:rPr lang="en-US" sz="1500" kern="1200" dirty="0"/>
            <a:t>Analyze each and every data record to ensure we have usable information</a:t>
          </a:r>
        </a:p>
      </dsp:txBody>
      <dsp:txXfrm>
        <a:off x="3806439" y="956477"/>
        <a:ext cx="1944689" cy="2832121"/>
      </dsp:txXfrm>
    </dsp:sp>
    <dsp:sp modelId="{A66EA167-6AD2-4AA4-A421-59E2B4561DDF}">
      <dsp:nvSpPr>
        <dsp:cNvPr id="0" name=""/>
        <dsp:cNvSpPr/>
      </dsp:nvSpPr>
      <dsp:spPr>
        <a:xfrm>
          <a:off x="5701689" y="342738"/>
          <a:ext cx="663881" cy="514298"/>
        </a:xfrm>
        <a:prstGeom prst="rightArrow">
          <a:avLst>
            <a:gd name="adj1" fmla="val 60000"/>
            <a:gd name="adj2" fmla="val 50000"/>
          </a:avLst>
        </a:prstGeom>
        <a:solidFill>
          <a:schemeClr val="accent2"/>
        </a:solidFill>
        <a:ln>
          <a:solidFill>
            <a:schemeClr val="accent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dirty="0"/>
        </a:p>
      </dsp:txBody>
      <dsp:txXfrm>
        <a:off x="5701689" y="445598"/>
        <a:ext cx="509592" cy="308578"/>
      </dsp:txXfrm>
    </dsp:sp>
    <dsp:sp modelId="{3E371716-205E-4EF6-A7ED-14278F63B034}">
      <dsp:nvSpPr>
        <dsp:cNvPr id="0" name=""/>
        <dsp:cNvSpPr/>
      </dsp:nvSpPr>
      <dsp:spPr>
        <a:xfrm>
          <a:off x="6641144" y="303799"/>
          <a:ext cx="2065693" cy="888262"/>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lvl="0" algn="l" defTabSz="666750">
            <a:lnSpc>
              <a:spcPct val="90000"/>
            </a:lnSpc>
            <a:spcBef>
              <a:spcPct val="0"/>
            </a:spcBef>
            <a:spcAft>
              <a:spcPct val="35000"/>
            </a:spcAft>
          </a:pPr>
          <a:r>
            <a:rPr lang="en-US" sz="1500" kern="1200" dirty="0"/>
            <a:t>Visualization and Data Preprocessing</a:t>
          </a:r>
        </a:p>
      </dsp:txBody>
      <dsp:txXfrm>
        <a:off x="6641144" y="303799"/>
        <a:ext cx="2065693" cy="592175"/>
      </dsp:txXfrm>
    </dsp:sp>
    <dsp:sp modelId="{D91F2413-E4E3-4058-AF8C-E44208B5C14B}">
      <dsp:nvSpPr>
        <dsp:cNvPr id="0" name=""/>
        <dsp:cNvSpPr/>
      </dsp:nvSpPr>
      <dsp:spPr>
        <a:xfrm>
          <a:off x="7064238" y="895975"/>
          <a:ext cx="2065693" cy="2953125"/>
        </a:xfrm>
        <a:prstGeom prst="roundRect">
          <a:avLst>
            <a:gd name="adj" fmla="val 10000"/>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Use various visualization methods to check the data distribution identify presence of outliers and skewness</a:t>
          </a:r>
        </a:p>
        <a:p>
          <a:pPr marL="114300" lvl="1" indent="-114300" algn="l" defTabSz="666750">
            <a:lnSpc>
              <a:spcPct val="90000"/>
            </a:lnSpc>
            <a:spcBef>
              <a:spcPct val="0"/>
            </a:spcBef>
            <a:spcAft>
              <a:spcPct val="15000"/>
            </a:spcAft>
            <a:buChar char="••"/>
          </a:pPr>
          <a:r>
            <a:rPr lang="en-US" sz="1500" kern="1200" dirty="0"/>
            <a:t>Perform encoding and scaling methods</a:t>
          </a:r>
        </a:p>
      </dsp:txBody>
      <dsp:txXfrm>
        <a:off x="7124740" y="956477"/>
        <a:ext cx="1944689" cy="28321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36A994-60A6-447D-8D30-19D2F536511E}">
      <dsp:nvSpPr>
        <dsp:cNvPr id="0" name=""/>
        <dsp:cNvSpPr/>
      </dsp:nvSpPr>
      <dsp:spPr>
        <a:xfrm>
          <a:off x="4543" y="68562"/>
          <a:ext cx="2065693" cy="888262"/>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lvl="0" algn="l" defTabSz="666750">
            <a:lnSpc>
              <a:spcPct val="90000"/>
            </a:lnSpc>
            <a:spcBef>
              <a:spcPct val="0"/>
            </a:spcBef>
            <a:spcAft>
              <a:spcPct val="35000"/>
            </a:spcAft>
          </a:pPr>
          <a:r>
            <a:rPr lang="en-US" sz="1500" kern="1200" dirty="0"/>
            <a:t>Model Building</a:t>
          </a:r>
        </a:p>
      </dsp:txBody>
      <dsp:txXfrm>
        <a:off x="4543" y="68562"/>
        <a:ext cx="2065693" cy="592175"/>
      </dsp:txXfrm>
    </dsp:sp>
    <dsp:sp modelId="{9D677988-374B-4BBA-B73C-8BE59201B4AA}">
      <dsp:nvSpPr>
        <dsp:cNvPr id="0" name=""/>
        <dsp:cNvSpPr/>
      </dsp:nvSpPr>
      <dsp:spPr>
        <a:xfrm>
          <a:off x="427637" y="660737"/>
          <a:ext cx="2065693" cy="3766500"/>
        </a:xfrm>
        <a:prstGeom prst="roundRect">
          <a:avLst>
            <a:gd name="adj" fmla="val 10000"/>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Create appropriate Regression Machine Learning model function</a:t>
          </a:r>
        </a:p>
        <a:p>
          <a:pPr marL="114300" lvl="1" indent="-114300" algn="l" defTabSz="666750">
            <a:lnSpc>
              <a:spcPct val="90000"/>
            </a:lnSpc>
            <a:spcBef>
              <a:spcPct val="0"/>
            </a:spcBef>
            <a:spcAft>
              <a:spcPct val="15000"/>
            </a:spcAft>
            <a:buChar char="••"/>
          </a:pPr>
          <a:r>
            <a:rPr lang="en-US" sz="1500" kern="1200" dirty="0"/>
            <a:t>Need to ensure that whenever the regression function is called it is able to process all the necessary parameters</a:t>
          </a:r>
        </a:p>
      </dsp:txBody>
      <dsp:txXfrm>
        <a:off x="488139" y="721239"/>
        <a:ext cx="1944689" cy="3645496"/>
      </dsp:txXfrm>
    </dsp:sp>
    <dsp:sp modelId="{51EA4E37-9197-43C9-9502-961CC2F00719}">
      <dsp:nvSpPr>
        <dsp:cNvPr id="0" name=""/>
        <dsp:cNvSpPr/>
      </dsp:nvSpPr>
      <dsp:spPr>
        <a:xfrm>
          <a:off x="2383388" y="107500"/>
          <a:ext cx="663881" cy="514298"/>
        </a:xfrm>
        <a:prstGeom prst="rightArrow">
          <a:avLst>
            <a:gd name="adj1" fmla="val 60000"/>
            <a:gd name="adj2" fmla="val 50000"/>
          </a:avLst>
        </a:prstGeom>
        <a:solidFill>
          <a:schemeClr val="accent2"/>
        </a:solidFill>
        <a:ln>
          <a:solidFill>
            <a:schemeClr val="accent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dirty="0"/>
        </a:p>
      </dsp:txBody>
      <dsp:txXfrm>
        <a:off x="2383388" y="210360"/>
        <a:ext cx="509592" cy="308578"/>
      </dsp:txXfrm>
    </dsp:sp>
    <dsp:sp modelId="{6BB0ABCB-2373-47ED-9774-278F8EE9E9B2}">
      <dsp:nvSpPr>
        <dsp:cNvPr id="0" name=""/>
        <dsp:cNvSpPr/>
      </dsp:nvSpPr>
      <dsp:spPr>
        <a:xfrm>
          <a:off x="3322843" y="68562"/>
          <a:ext cx="2065693" cy="888262"/>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lvl="0" algn="l" defTabSz="666750">
            <a:lnSpc>
              <a:spcPct val="90000"/>
            </a:lnSpc>
            <a:spcBef>
              <a:spcPct val="0"/>
            </a:spcBef>
            <a:spcAft>
              <a:spcPct val="35000"/>
            </a:spcAft>
          </a:pPr>
          <a:r>
            <a:rPr lang="en-US" sz="1500" kern="1200" dirty="0"/>
            <a:t>Model Evaluation</a:t>
          </a:r>
        </a:p>
      </dsp:txBody>
      <dsp:txXfrm>
        <a:off x="3322843" y="68562"/>
        <a:ext cx="2065693" cy="592175"/>
      </dsp:txXfrm>
    </dsp:sp>
    <dsp:sp modelId="{93C83A52-6E6B-41FD-9424-D118FD751CED}">
      <dsp:nvSpPr>
        <dsp:cNvPr id="0" name=""/>
        <dsp:cNvSpPr/>
      </dsp:nvSpPr>
      <dsp:spPr>
        <a:xfrm>
          <a:off x="3745937" y="660737"/>
          <a:ext cx="2065693" cy="3766500"/>
        </a:xfrm>
        <a:prstGeom prst="roundRect">
          <a:avLst>
            <a:gd name="adj" fmla="val 10000"/>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Usage of evaluation metrics to check the accuracy of the models over trained and test data inputs</a:t>
          </a:r>
        </a:p>
        <a:p>
          <a:pPr marL="114300" lvl="1" indent="-114300" algn="l" defTabSz="666750">
            <a:lnSpc>
              <a:spcPct val="90000"/>
            </a:lnSpc>
            <a:spcBef>
              <a:spcPct val="0"/>
            </a:spcBef>
            <a:spcAft>
              <a:spcPct val="15000"/>
            </a:spcAft>
            <a:buChar char="••"/>
          </a:pPr>
          <a:r>
            <a:rPr lang="en-US" sz="1500" kern="1200" dirty="0"/>
            <a:t>Ensure the cross validation techniques helps in reducing over fitting and under fitting data</a:t>
          </a:r>
        </a:p>
      </dsp:txBody>
      <dsp:txXfrm>
        <a:off x="3806439" y="721239"/>
        <a:ext cx="1944689" cy="3645496"/>
      </dsp:txXfrm>
    </dsp:sp>
    <dsp:sp modelId="{A66EA167-6AD2-4AA4-A421-59E2B4561DDF}">
      <dsp:nvSpPr>
        <dsp:cNvPr id="0" name=""/>
        <dsp:cNvSpPr/>
      </dsp:nvSpPr>
      <dsp:spPr>
        <a:xfrm>
          <a:off x="5701689" y="107500"/>
          <a:ext cx="663881" cy="514298"/>
        </a:xfrm>
        <a:prstGeom prst="rightArrow">
          <a:avLst>
            <a:gd name="adj1" fmla="val 60000"/>
            <a:gd name="adj2" fmla="val 50000"/>
          </a:avLst>
        </a:prstGeom>
        <a:solidFill>
          <a:schemeClr val="accent2"/>
        </a:solidFill>
        <a:ln>
          <a:solidFill>
            <a:schemeClr val="accent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dirty="0"/>
        </a:p>
      </dsp:txBody>
      <dsp:txXfrm>
        <a:off x="5701689" y="210360"/>
        <a:ext cx="509592" cy="308578"/>
      </dsp:txXfrm>
    </dsp:sp>
    <dsp:sp modelId="{3E371716-205E-4EF6-A7ED-14278F63B034}">
      <dsp:nvSpPr>
        <dsp:cNvPr id="0" name=""/>
        <dsp:cNvSpPr/>
      </dsp:nvSpPr>
      <dsp:spPr>
        <a:xfrm>
          <a:off x="6641144" y="68562"/>
          <a:ext cx="2065693" cy="888262"/>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57150" numCol="1" spcCol="1270" anchor="t" anchorCtr="0">
          <a:noAutofit/>
        </a:bodyPr>
        <a:lstStyle/>
        <a:p>
          <a:pPr lvl="0" algn="l" defTabSz="666750">
            <a:lnSpc>
              <a:spcPct val="90000"/>
            </a:lnSpc>
            <a:spcBef>
              <a:spcPct val="0"/>
            </a:spcBef>
            <a:spcAft>
              <a:spcPct val="35000"/>
            </a:spcAft>
          </a:pPr>
          <a:r>
            <a:rPr lang="en-US" sz="1500" kern="1200" dirty="0"/>
            <a:t>Hyperparameter Tuning Best Model</a:t>
          </a:r>
        </a:p>
      </dsp:txBody>
      <dsp:txXfrm>
        <a:off x="6641144" y="68562"/>
        <a:ext cx="2065693" cy="592175"/>
      </dsp:txXfrm>
    </dsp:sp>
    <dsp:sp modelId="{D91F2413-E4E3-4058-AF8C-E44208B5C14B}">
      <dsp:nvSpPr>
        <dsp:cNvPr id="0" name=""/>
        <dsp:cNvSpPr/>
      </dsp:nvSpPr>
      <dsp:spPr>
        <a:xfrm>
          <a:off x="7064238" y="660737"/>
          <a:ext cx="2065693" cy="3766500"/>
        </a:xfrm>
        <a:prstGeom prst="roundRect">
          <a:avLst>
            <a:gd name="adj" fmla="val 10000"/>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Choosing the appropriate Regression Machine Learning model to check various parameter permutation and combinations</a:t>
          </a:r>
        </a:p>
        <a:p>
          <a:pPr marL="114300" lvl="1" indent="-114300" algn="l" defTabSz="666750">
            <a:lnSpc>
              <a:spcPct val="90000"/>
            </a:lnSpc>
            <a:spcBef>
              <a:spcPct val="0"/>
            </a:spcBef>
            <a:spcAft>
              <a:spcPct val="15000"/>
            </a:spcAft>
            <a:buChar char="••"/>
          </a:pPr>
          <a:r>
            <a:rPr lang="en-US" sz="1500" kern="1200" dirty="0"/>
            <a:t>Using Grid Search CV to obtain the best parameters that can be plugged into the selected model</a:t>
          </a:r>
        </a:p>
      </dsp:txBody>
      <dsp:txXfrm>
        <a:off x="7124740" y="721239"/>
        <a:ext cx="1944689" cy="3645496"/>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03-Mar-22</a:t>
            </a:fld>
            <a:endParaRPr lang="en-US" dirty="0"/>
          </a:p>
        </p:txBody>
      </p:sp>
      <p:sp>
        <p:nvSpPr>
          <p:cNvPr id="4" name="Footer Placeholder 3">
            <a:extLst>
              <a:ext uri="{FF2B5EF4-FFF2-40B4-BE49-F238E27FC236}">
                <a16:creationId xmlns:a16="http://schemas.microsoft.com/office/drawing/2014/main" xmlns=""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26.png>
</file>

<file path=ppt/media/image27.jpeg>
</file>

<file path=ppt/media/image28.jpeg>
</file>

<file path=ppt/media/image29.jpg>
</file>

<file path=ppt/media/image3.png>
</file>

<file path=ppt/media/image30.png>
</file>

<file path=ppt/media/image31.png>
</file>

<file path=ppt/media/image4.png>
</file>

<file path=ppt/media/image5.png>
</file>

<file path=ppt/media/image6.jpe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578851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1900581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958932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4793109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4926513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31479710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24487906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27715808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18327274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xmlns=""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8935094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05576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20670007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51020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xmlns=""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5401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xmlns=""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9997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xmlns=""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636462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xmlns=""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xmlns=""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xmlns=""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xmlns=""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xmlns=""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xmlns=""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xmlns=""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xmlns=""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31238203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xmlns=""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xmlns=""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xmlns=""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xmlns=""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xmlns=""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xmlns=""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xmlns=""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xmlns=""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xmlns=""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xmlns=""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xmlns=""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xmlns=""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xmlns=""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xmlns=""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xmlns=""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xmlns=""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xmlns=""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xmlns=""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xmlns=""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xmlns=""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xmlns=""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xmlns=""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xmlns=""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xmlns=""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xmlns=""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xmlns=""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xmlns=""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xmlns=""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xmlns=""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xmlns=""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xmlns=""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xmlns=""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xmlns=""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xmlns=""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xmlns=""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xmlns=""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xmlns=""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56845525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xmlns=""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xmlns=""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xmlns=""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xmlns=""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xmlns=""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xmlns=""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xmlns=""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xmlns=""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xmlns=""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xmlns=""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xmlns=""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xmlns=""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xmlns=""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xmlns=""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xmlns=""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xmlns=""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xmlns=""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xmlns=""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xmlns=""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xmlns=""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xmlns=""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xmlns=""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xmlns=""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xmlns=""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xmlns=""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xmlns=""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xmlns=""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xmlns=""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xmlns=""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221303037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xmlns=""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xmlns=""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xmlns=""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xmlns=""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xmlns=""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xmlns=""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xmlns=""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xmlns=""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xmlns=""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xmlns=""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xmlns=""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xmlns=""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xmlns=""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xmlns=""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xmlns=""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xmlns=""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xmlns=""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xmlns=""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xmlns=""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xmlns=""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xmlns=""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xmlns=""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xmlns=""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xmlns=""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xmlns=""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xmlns=""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xmlns=""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xmlns=""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xmlns=""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xmlns=""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xmlns=""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xmlns=""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xmlns=""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xmlns=""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xmlns=""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xmlns=""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xmlns=""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xmlns=""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xmlns=""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xmlns=""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xmlns=""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xmlns=""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xmlns=""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xmlns=""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xmlns=""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xmlns=""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xmlns=""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xmlns=""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xmlns=""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xmlns=""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xmlns=""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xmlns=""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xmlns=""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xmlns=""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xmlns=""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xmlns=""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xmlns=""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xmlns=""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xmlns=""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xmlns=""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xmlns=""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xmlns=""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xmlns=""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xmlns=""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xmlns=""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xmlns=""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xmlns=""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xmlns=""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xmlns=""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xmlns=""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xmlns=""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03-Mar-22</a:t>
            </a:fld>
            <a:endParaRPr lang="en-US" dirty="0"/>
          </a:p>
        </p:txBody>
      </p:sp>
      <p:sp>
        <p:nvSpPr>
          <p:cNvPr id="4" name="Footer Placeholder 3">
            <a:extLst>
              <a:ext uri="{FF2B5EF4-FFF2-40B4-BE49-F238E27FC236}">
                <a16:creationId xmlns:a16="http://schemas.microsoft.com/office/drawing/2014/main" xmlns=""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xmlns=""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xmlns=""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xmlns=""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xmlns=""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xmlns=""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xmlns=""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xmlns=""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xmlns=""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xmlns=""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xmlns=""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xmlns=""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xmlns=""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xmlns=""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xmlns=""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xmlns=""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xmlns=""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xmlns=""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xmlns=""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xmlns=""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xmlns=""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xmlns=""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xmlns=""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1724784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1761441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34983412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5356824-A55C-4F44-B9CB-109B027241D7}" type="datetimeFigureOut">
              <a:rPr lang="en-US" smtClean="0"/>
              <a:t>03-Mar-22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2C6627B-E4D5-2947-8E88-B84039729B99}" type="slidenum">
              <a:rPr lang="en-US" smtClean="0"/>
              <a:t>‹#›</a:t>
            </a:fld>
            <a:endParaRPr lang="en-US" dirty="0"/>
          </a:p>
        </p:txBody>
      </p:sp>
    </p:spTree>
    <p:extLst>
      <p:ext uri="{BB962C8B-B14F-4D97-AF65-F5344CB8AC3E}">
        <p14:creationId xmlns:p14="http://schemas.microsoft.com/office/powerpoint/2010/main" val="2358056746"/>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image" Target="../media/image5.png"/><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3.pn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image" Target="../media/image4.png"/><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55">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56">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57">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58">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5356824-A55C-4F44-B9CB-109B027241D7}" type="datetimeFigureOut">
              <a:rPr lang="en-US" smtClean="0"/>
              <a:t>03-Mar-22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3722546435"/>
      </p:ext>
    </p:extLst>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 id="2147483729" r:id="rId22"/>
    <p:sldLayoutId id="2147483730" r:id="rId23"/>
    <p:sldLayoutId id="2147483669" r:id="rId24"/>
    <p:sldLayoutId id="2147483673" r:id="rId25"/>
    <p:sldLayoutId id="2147483674" r:id="rId26"/>
    <p:sldLayoutId id="2147483677" r:id="rId27"/>
    <p:sldLayoutId id="2147483678" r:id="rId28"/>
    <p:sldLayoutId id="2147483679" r:id="rId29"/>
    <p:sldLayoutId id="2147483681" r:id="rId30"/>
    <p:sldLayoutId id="2147483682" r:id="rId31"/>
    <p:sldLayoutId id="2147483686" r:id="rId32"/>
    <p:sldLayoutId id="2147483683" r:id="rId33"/>
    <p:sldLayoutId id="2147483685" r:id="rId34"/>
    <p:sldLayoutId id="2147483684" r:id="rId35"/>
    <p:sldLayoutId id="2147483680" r:id="rId36"/>
    <p:sldLayoutId id="2147483691" r:id="rId37"/>
    <p:sldLayoutId id="2147483692" r:id="rId38"/>
    <p:sldLayoutId id="2147483693" r:id="rId39"/>
    <p:sldLayoutId id="2147483694" r:id="rId40"/>
    <p:sldLayoutId id="2147483688" r:id="rId41"/>
    <p:sldLayoutId id="2147483687" r:id="rId42"/>
    <p:sldLayoutId id="2147483689" r:id="rId43"/>
    <p:sldLayoutId id="2147483697" r:id="rId44"/>
    <p:sldLayoutId id="2147483698" r:id="rId45"/>
    <p:sldLayoutId id="2147483703" r:id="rId46"/>
    <p:sldLayoutId id="2147483704" r:id="rId47"/>
    <p:sldLayoutId id="2147483705" r:id="rId48"/>
    <p:sldLayoutId id="2147483706" r:id="rId49"/>
    <p:sldLayoutId id="2147483700" r:id="rId50"/>
    <p:sldLayoutId id="2147483699" r:id="rId51"/>
    <p:sldLayoutId id="2147483701" r:id="rId52"/>
    <p:sldLayoutId id="2147483702" r:id="rId53"/>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xmlns="" id="{348362CB-F41D-164B-BAC7-F91A6E68A2AC}"/>
              </a:ext>
            </a:extLst>
          </p:cNvPr>
          <p:cNvSpPr>
            <a:spLocks noGrp="1"/>
          </p:cNvSpPr>
          <p:nvPr>
            <p:ph type="body" idx="13"/>
          </p:nvPr>
        </p:nvSpPr>
        <p:spPr>
          <a:xfrm>
            <a:off x="7203226" y="5427362"/>
            <a:ext cx="4179375" cy="356462"/>
          </a:xfrm>
        </p:spPr>
        <p:txBody>
          <a:bodyPr>
            <a:normAutofit fontScale="85000" lnSpcReduction="10000"/>
          </a:bodyPr>
          <a:lstStyle/>
          <a:p>
            <a:r>
              <a:rPr lang="en-US" dirty="0"/>
              <a:t>Submitted by </a:t>
            </a:r>
            <a:r>
              <a:rPr lang="en-US" dirty="0" smtClean="0"/>
              <a:t>Gaurav </a:t>
            </a:r>
            <a:r>
              <a:rPr lang="en-US" dirty="0" err="1" smtClean="0"/>
              <a:t>Borole</a:t>
            </a:r>
            <a:endParaRPr lang="en-US" dirty="0" smtClean="0"/>
          </a:p>
        </p:txBody>
      </p:sp>
      <p:sp>
        <p:nvSpPr>
          <p:cNvPr id="5" name="Title 4">
            <a:extLst>
              <a:ext uri="{FF2B5EF4-FFF2-40B4-BE49-F238E27FC236}">
                <a16:creationId xmlns:a16="http://schemas.microsoft.com/office/drawing/2014/main" xmlns="" id="{99516ACA-375D-1140-8EDA-CE04AAC75809}"/>
              </a:ext>
            </a:extLst>
          </p:cNvPr>
          <p:cNvSpPr>
            <a:spLocks noGrp="1"/>
          </p:cNvSpPr>
          <p:nvPr>
            <p:ph type="ctrTitle"/>
          </p:nvPr>
        </p:nvSpPr>
        <p:spPr>
          <a:xfrm>
            <a:off x="2129202" y="1125434"/>
            <a:ext cx="7633362" cy="2387600"/>
          </a:xfrm>
        </p:spPr>
        <p:txBody>
          <a:bodyPr>
            <a:normAutofit/>
          </a:bodyPr>
          <a:lstStyle/>
          <a:p>
            <a:r>
              <a:rPr lang="en-US" b="1" cap="none" dirty="0">
                <a:ln w="9525">
                  <a:solidFill>
                    <a:schemeClr val="bg1"/>
                  </a:solidFill>
                  <a:prstDash val="solid"/>
                </a:ln>
                <a:solidFill>
                  <a:schemeClr val="tx1"/>
                </a:solidFill>
                <a:effectLst>
                  <a:outerShdw blurRad="12700" dist="38100" dir="2700000" algn="tl" rotWithShape="0">
                    <a:schemeClr val="bg1">
                      <a:lumMod val="50000"/>
                    </a:schemeClr>
                  </a:outerShdw>
                </a:effectLst>
              </a:rPr>
              <a:t>Malignant comments classifier project presentation</a:t>
            </a:r>
          </a:p>
        </p:txBody>
      </p:sp>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6EB726-7B63-44E5-81E7-E9940D6A755C}"/>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Data preprocessing</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F2263732-2C3E-4BAD-8783-615F545BB1CC}"/>
              </a:ext>
            </a:extLst>
          </p:cNvPr>
          <p:cNvSpPr>
            <a:spLocks noGrp="1"/>
          </p:cNvSpPr>
          <p:nvPr>
            <p:ph type="body" sz="quarter" idx="14"/>
          </p:nvPr>
        </p:nvSpPr>
        <p:spPr>
          <a:xfrm>
            <a:off x="392621" y="2008718"/>
            <a:ext cx="10115221" cy="3708502"/>
          </a:xfrm>
        </p:spPr>
        <p:txBody>
          <a:bodyPr/>
          <a:lstStyle/>
          <a:p>
            <a:r>
              <a:rPr lang="en-IN" dirty="0"/>
              <a:t>1. Load dataset </a:t>
            </a:r>
          </a:p>
          <a:p>
            <a:r>
              <a:rPr lang="en-IN" dirty="0"/>
              <a:t>2. Remove null values </a:t>
            </a:r>
          </a:p>
          <a:p>
            <a:r>
              <a:rPr lang="en-IN" dirty="0"/>
              <a:t>3. Drop column id </a:t>
            </a:r>
          </a:p>
          <a:p>
            <a:r>
              <a:rPr lang="en-IN" dirty="0"/>
              <a:t>4. Convert comment text to lower case and replace '\n' with single space. </a:t>
            </a:r>
          </a:p>
          <a:p>
            <a:r>
              <a:rPr lang="en-IN" dirty="0"/>
              <a:t>5. Keep only text data </a:t>
            </a:r>
            <a:r>
              <a:rPr lang="en-IN" dirty="0" err="1"/>
              <a:t>ie</a:t>
            </a:r>
            <a:r>
              <a:rPr lang="en-IN" dirty="0"/>
              <a:t>. a-z' and remove other data from comment text. </a:t>
            </a:r>
          </a:p>
          <a:p>
            <a:r>
              <a:rPr lang="en-IN" dirty="0"/>
              <a:t>6. Remove stop words and punctuations </a:t>
            </a:r>
          </a:p>
          <a:p>
            <a:r>
              <a:rPr lang="en-IN" dirty="0"/>
              <a:t>7. Apply Stemming using </a:t>
            </a:r>
            <a:r>
              <a:rPr lang="en-IN" dirty="0" err="1"/>
              <a:t>SnowballStemmer</a:t>
            </a:r>
            <a:r>
              <a:rPr lang="en-IN" dirty="0"/>
              <a:t> </a:t>
            </a:r>
          </a:p>
          <a:p>
            <a:r>
              <a:rPr lang="en-IN" dirty="0"/>
              <a:t>8. Convert text to vectors using </a:t>
            </a:r>
            <a:r>
              <a:rPr lang="en-IN" dirty="0" err="1"/>
              <a:t>TfidfVectorizer</a:t>
            </a:r>
            <a:r>
              <a:rPr lang="en-IN" dirty="0"/>
              <a:t> </a:t>
            </a:r>
          </a:p>
          <a:p>
            <a:r>
              <a:rPr lang="en-IN" dirty="0"/>
              <a:t>9. Load saved or serialized model </a:t>
            </a:r>
          </a:p>
          <a:p>
            <a:r>
              <a:rPr lang="en-IN" dirty="0"/>
              <a:t>10. Predict values for multi class label</a:t>
            </a:r>
          </a:p>
          <a:p>
            <a:endParaRPr lang="en-IN" dirty="0"/>
          </a:p>
        </p:txBody>
      </p:sp>
      <p:pic>
        <p:nvPicPr>
          <p:cNvPr id="5" name="Picture 4">
            <a:extLst>
              <a:ext uri="{FF2B5EF4-FFF2-40B4-BE49-F238E27FC236}">
                <a16:creationId xmlns:a16="http://schemas.microsoft.com/office/drawing/2014/main" xmlns="" id="{36148732-02D8-4BE2-8324-527120C37B53}"/>
              </a:ext>
            </a:extLst>
          </p:cNvPr>
          <p:cNvPicPr>
            <a:picLocks noChangeAspect="1"/>
          </p:cNvPicPr>
          <p:nvPr/>
        </p:nvPicPr>
        <p:blipFill>
          <a:blip r:embed="rId2"/>
          <a:stretch>
            <a:fillRect/>
          </a:stretch>
        </p:blipFill>
        <p:spPr>
          <a:xfrm>
            <a:off x="6378968" y="4401646"/>
            <a:ext cx="3794151" cy="1982095"/>
          </a:xfrm>
          <a:prstGeom prst="rect">
            <a:avLst/>
          </a:prstGeom>
        </p:spPr>
      </p:pic>
    </p:spTree>
    <p:extLst>
      <p:ext uri="{BB962C8B-B14F-4D97-AF65-F5344CB8AC3E}">
        <p14:creationId xmlns:p14="http://schemas.microsoft.com/office/powerpoint/2010/main" val="3896620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AE4F7C-C8BC-4E61-9CB4-FCA2804B4224}"/>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TECHNOLOGY USED</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D7CE6917-BCD1-442C-92CD-16A6A48BE41F}"/>
              </a:ext>
            </a:extLst>
          </p:cNvPr>
          <p:cNvSpPr>
            <a:spLocks noGrp="1"/>
          </p:cNvSpPr>
          <p:nvPr>
            <p:ph type="body" sz="quarter" idx="14"/>
          </p:nvPr>
        </p:nvSpPr>
        <p:spPr>
          <a:xfrm>
            <a:off x="392621" y="1897754"/>
            <a:ext cx="11369070" cy="4520802"/>
          </a:xfrm>
        </p:spPr>
        <p:txBody>
          <a:bodyPr/>
          <a:lstStyle/>
          <a:p>
            <a:pPr marL="285750" indent="-285750">
              <a:buFont typeface="Courier New" panose="02070309020205020404" pitchFamily="49" charset="0"/>
              <a:buChar char="o"/>
            </a:pPr>
            <a:r>
              <a:rPr lang="en-IN" dirty="0"/>
              <a:t> Hardware technology being used.</a:t>
            </a:r>
          </a:p>
          <a:p>
            <a:r>
              <a:rPr lang="en-IN" dirty="0"/>
              <a:t>RAM 	: 8 GB</a:t>
            </a:r>
          </a:p>
          <a:p>
            <a:r>
              <a:rPr lang="en-IN" dirty="0"/>
              <a:t>CPU 	: AMD Ryzen 5 3550H with Radeon Vega Mobile Gfx 2.10 GHz</a:t>
            </a:r>
          </a:p>
          <a:p>
            <a:r>
              <a:rPr lang="en-IN" dirty="0"/>
              <a:t>GPU 	: AMD Radeon ™ Vega 8 Graphics and NVIDIA GeForce GTX 1650 Ti</a:t>
            </a:r>
          </a:p>
          <a:p>
            <a:endParaRPr lang="en-IN" dirty="0"/>
          </a:p>
          <a:p>
            <a:pPr marL="285750" indent="-285750">
              <a:buFont typeface="Courier New" panose="02070309020205020404" pitchFamily="49" charset="0"/>
              <a:buChar char="o"/>
            </a:pPr>
            <a:r>
              <a:rPr lang="en-IN" dirty="0"/>
              <a:t> Software technology being used.</a:t>
            </a:r>
          </a:p>
          <a:p>
            <a:r>
              <a:rPr lang="en-IN" dirty="0"/>
              <a:t>Programming language 		: Python</a:t>
            </a:r>
          </a:p>
          <a:p>
            <a:r>
              <a:rPr lang="en-IN" dirty="0"/>
              <a:t>Distribution 			: Anaconda Navigator</a:t>
            </a:r>
          </a:p>
          <a:p>
            <a:r>
              <a:rPr lang="en-IN" dirty="0"/>
              <a:t>Browser based language shell 		: Jupyter Notebook</a:t>
            </a:r>
          </a:p>
          <a:p>
            <a:endParaRPr lang="en-IN" dirty="0"/>
          </a:p>
          <a:p>
            <a:pPr marL="285750" indent="-285750">
              <a:buFont typeface="Courier New" panose="02070309020205020404" pitchFamily="49" charset="0"/>
              <a:buChar char="o"/>
            </a:pPr>
            <a:r>
              <a:rPr lang="en-IN" dirty="0"/>
              <a:t> Libraries/Packages specifically being used.</a:t>
            </a:r>
          </a:p>
          <a:p>
            <a:r>
              <a:rPr lang="en-IN" dirty="0"/>
              <a:t>Pandas, NumPy, matplotlib, seaborn, scikit-learn, pandas-profiling, missingno, NLTK</a:t>
            </a:r>
          </a:p>
          <a:p>
            <a:endParaRPr lang="en-IN" dirty="0"/>
          </a:p>
        </p:txBody>
      </p:sp>
      <p:pic>
        <p:nvPicPr>
          <p:cNvPr id="5" name="Picture 4">
            <a:extLst>
              <a:ext uri="{FF2B5EF4-FFF2-40B4-BE49-F238E27FC236}">
                <a16:creationId xmlns:a16="http://schemas.microsoft.com/office/drawing/2014/main" xmlns="" id="{EB953A34-70B1-4677-B53D-8B536EBAC883}"/>
              </a:ext>
            </a:extLst>
          </p:cNvPr>
          <p:cNvPicPr>
            <a:picLocks noChangeAspect="1"/>
          </p:cNvPicPr>
          <p:nvPr/>
        </p:nvPicPr>
        <p:blipFill>
          <a:blip r:embed="rId2"/>
          <a:stretch>
            <a:fillRect/>
          </a:stretch>
        </p:blipFill>
        <p:spPr>
          <a:xfrm>
            <a:off x="8132277" y="3394665"/>
            <a:ext cx="3084440" cy="1930370"/>
          </a:xfrm>
          <a:prstGeom prst="rect">
            <a:avLst/>
          </a:prstGeom>
        </p:spPr>
      </p:pic>
    </p:spTree>
    <p:extLst>
      <p:ext uri="{BB962C8B-B14F-4D97-AF65-F5344CB8AC3E}">
        <p14:creationId xmlns:p14="http://schemas.microsoft.com/office/powerpoint/2010/main" val="15589050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BDEE137-3A5A-4F99-8B0D-A29015A00C7D}"/>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Imported dependencies</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89E06906-2158-48E1-9E3F-7DED4E1CA625}"/>
              </a:ext>
            </a:extLst>
          </p:cNvPr>
          <p:cNvSpPr>
            <a:spLocks noGrp="1"/>
          </p:cNvSpPr>
          <p:nvPr>
            <p:ph type="body" sz="quarter" idx="14"/>
          </p:nvPr>
        </p:nvSpPr>
        <p:spPr/>
        <p:txBody>
          <a:bodyPr/>
          <a:lstStyle/>
          <a:p>
            <a:r>
              <a:rPr lang="en-US" dirty="0"/>
              <a:t> </a:t>
            </a:r>
            <a:endParaRPr lang="en-IN" dirty="0"/>
          </a:p>
        </p:txBody>
      </p:sp>
      <p:pic>
        <p:nvPicPr>
          <p:cNvPr id="4" name="Picture 3">
            <a:extLst>
              <a:ext uri="{FF2B5EF4-FFF2-40B4-BE49-F238E27FC236}">
                <a16:creationId xmlns:a16="http://schemas.microsoft.com/office/drawing/2014/main" xmlns="" id="{043B4275-DF3A-40DA-B97E-1BF001386C32}"/>
              </a:ext>
            </a:extLst>
          </p:cNvPr>
          <p:cNvPicPr/>
          <p:nvPr/>
        </p:nvPicPr>
        <p:blipFill>
          <a:blip r:embed="rId2"/>
          <a:stretch>
            <a:fillRect/>
          </a:stretch>
        </p:blipFill>
        <p:spPr>
          <a:xfrm>
            <a:off x="392622" y="1642429"/>
            <a:ext cx="6656247" cy="5042455"/>
          </a:xfrm>
          <a:prstGeom prst="rect">
            <a:avLst/>
          </a:prstGeom>
        </p:spPr>
      </p:pic>
      <p:pic>
        <p:nvPicPr>
          <p:cNvPr id="6" name="Picture 5">
            <a:extLst>
              <a:ext uri="{FF2B5EF4-FFF2-40B4-BE49-F238E27FC236}">
                <a16:creationId xmlns:a16="http://schemas.microsoft.com/office/drawing/2014/main" xmlns="" id="{3543572A-837F-47EB-A246-669D6D8C1AC3}"/>
              </a:ext>
            </a:extLst>
          </p:cNvPr>
          <p:cNvPicPr>
            <a:picLocks noChangeAspect="1"/>
          </p:cNvPicPr>
          <p:nvPr/>
        </p:nvPicPr>
        <p:blipFill>
          <a:blip r:embed="rId3"/>
          <a:stretch>
            <a:fillRect/>
          </a:stretch>
        </p:blipFill>
        <p:spPr>
          <a:xfrm>
            <a:off x="7331435" y="2442393"/>
            <a:ext cx="4467941" cy="2978627"/>
          </a:xfrm>
          <a:prstGeom prst="rect">
            <a:avLst/>
          </a:prstGeom>
        </p:spPr>
      </p:pic>
    </p:spTree>
    <p:extLst>
      <p:ext uri="{BB962C8B-B14F-4D97-AF65-F5344CB8AC3E}">
        <p14:creationId xmlns:p14="http://schemas.microsoft.com/office/powerpoint/2010/main" val="3184657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96A783-CCE1-46CA-BF23-C0CAC64D20FB}"/>
              </a:ext>
            </a:extLst>
          </p:cNvPr>
          <p:cNvSpPr>
            <a:spLocks noGrp="1"/>
          </p:cNvSpPr>
          <p:nvPr>
            <p:ph type="ctrTitle"/>
          </p:nvPr>
        </p:nvSpPr>
        <p:spPr/>
        <p:txBody>
          <a:bodyPr/>
          <a:lstStyle/>
          <a:p>
            <a:r>
              <a:rPr lang="en-US" sz="3600" cap="none" dirty="0">
                <a:ln w="0"/>
                <a:solidFill>
                  <a:schemeClr val="tx1"/>
                </a:solidFill>
                <a:effectLst>
                  <a:outerShdw blurRad="38100" dist="19050" dir="2700000" algn="tl" rotWithShape="0">
                    <a:schemeClr val="dk1">
                      <a:alpha val="40000"/>
                    </a:schemeClr>
                  </a:outerShdw>
                </a:effectLst>
              </a:rPr>
              <a:t>EXPLORATORY DATA ANALYSIS (EDA) AND VISUALIZATION</a:t>
            </a:r>
            <a:endParaRPr lang="en-IN" sz="3600"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C862E43C-A378-491A-8B52-ED286C84CA1F}"/>
              </a:ext>
            </a:extLst>
          </p:cNvPr>
          <p:cNvSpPr>
            <a:spLocks noGrp="1"/>
          </p:cNvSpPr>
          <p:nvPr>
            <p:ph type="body" sz="quarter" idx="14"/>
          </p:nvPr>
        </p:nvSpPr>
        <p:spPr/>
        <p:txBody>
          <a:bodyPr/>
          <a:lstStyle/>
          <a:p>
            <a:r>
              <a:rPr lang="en-US" dirty="0"/>
              <a:t> </a:t>
            </a:r>
            <a:endParaRPr lang="en-IN" dirty="0"/>
          </a:p>
        </p:txBody>
      </p:sp>
      <p:sp>
        <p:nvSpPr>
          <p:cNvPr id="11" name="TextBox 10">
            <a:extLst>
              <a:ext uri="{FF2B5EF4-FFF2-40B4-BE49-F238E27FC236}">
                <a16:creationId xmlns:a16="http://schemas.microsoft.com/office/drawing/2014/main" xmlns="" id="{90F9E978-F95A-4667-B8C0-6C53BA3F3A80}"/>
              </a:ext>
            </a:extLst>
          </p:cNvPr>
          <p:cNvSpPr txBox="1"/>
          <p:nvPr/>
        </p:nvSpPr>
        <p:spPr>
          <a:xfrm>
            <a:off x="662226" y="1959236"/>
            <a:ext cx="2725978" cy="369332"/>
          </a:xfrm>
          <a:prstGeom prst="rect">
            <a:avLst/>
          </a:prstGeom>
          <a:noFill/>
        </p:spPr>
        <p:txBody>
          <a:bodyPr wrap="square">
            <a:spAutoFit/>
          </a:bodyPr>
          <a:lstStyle/>
          <a:p>
            <a:r>
              <a:rPr lang="en-US" u="sng" dirty="0"/>
              <a:t>01. Univariate Analysis</a:t>
            </a:r>
          </a:p>
        </p:txBody>
      </p:sp>
      <p:sp>
        <p:nvSpPr>
          <p:cNvPr id="12" name="TextBox 11">
            <a:extLst>
              <a:ext uri="{FF2B5EF4-FFF2-40B4-BE49-F238E27FC236}">
                <a16:creationId xmlns:a16="http://schemas.microsoft.com/office/drawing/2014/main" xmlns="" id="{8618FF1B-A466-4BF3-8CAA-4109A66B2EB2}"/>
              </a:ext>
            </a:extLst>
          </p:cNvPr>
          <p:cNvSpPr txBox="1"/>
          <p:nvPr/>
        </p:nvSpPr>
        <p:spPr>
          <a:xfrm>
            <a:off x="4293493" y="1959236"/>
            <a:ext cx="2920931" cy="369332"/>
          </a:xfrm>
          <a:prstGeom prst="rect">
            <a:avLst/>
          </a:prstGeom>
          <a:noFill/>
        </p:spPr>
        <p:txBody>
          <a:bodyPr wrap="square">
            <a:spAutoFit/>
          </a:bodyPr>
          <a:lstStyle/>
          <a:p>
            <a:r>
              <a:rPr lang="en-US" u="sng" dirty="0"/>
              <a:t>02. Multivariate Analysis</a:t>
            </a:r>
          </a:p>
        </p:txBody>
      </p:sp>
      <p:sp>
        <p:nvSpPr>
          <p:cNvPr id="13" name="TextBox 12">
            <a:extLst>
              <a:ext uri="{FF2B5EF4-FFF2-40B4-BE49-F238E27FC236}">
                <a16:creationId xmlns:a16="http://schemas.microsoft.com/office/drawing/2014/main" xmlns="" id="{79176100-13EF-4E39-BA82-408F67794047}"/>
              </a:ext>
            </a:extLst>
          </p:cNvPr>
          <p:cNvSpPr txBox="1"/>
          <p:nvPr/>
        </p:nvSpPr>
        <p:spPr>
          <a:xfrm>
            <a:off x="7726827" y="1959236"/>
            <a:ext cx="3143730" cy="369332"/>
          </a:xfrm>
          <a:prstGeom prst="rect">
            <a:avLst/>
          </a:prstGeom>
          <a:noFill/>
        </p:spPr>
        <p:txBody>
          <a:bodyPr wrap="square">
            <a:spAutoFit/>
          </a:bodyPr>
          <a:lstStyle/>
          <a:p>
            <a:r>
              <a:rPr lang="en-US" u="sng" dirty="0"/>
              <a:t>03. Correlation of Dataset</a:t>
            </a:r>
          </a:p>
        </p:txBody>
      </p:sp>
      <p:sp>
        <p:nvSpPr>
          <p:cNvPr id="14" name="TextBox 13">
            <a:extLst>
              <a:ext uri="{FF2B5EF4-FFF2-40B4-BE49-F238E27FC236}">
                <a16:creationId xmlns:a16="http://schemas.microsoft.com/office/drawing/2014/main" xmlns="" id="{D9611067-4A94-48A6-870A-A4C18323C3F9}"/>
              </a:ext>
            </a:extLst>
          </p:cNvPr>
          <p:cNvSpPr txBox="1"/>
          <p:nvPr/>
        </p:nvSpPr>
        <p:spPr>
          <a:xfrm>
            <a:off x="2023110" y="4694190"/>
            <a:ext cx="4300351" cy="369332"/>
          </a:xfrm>
          <a:prstGeom prst="rect">
            <a:avLst/>
          </a:prstGeom>
          <a:noFill/>
        </p:spPr>
        <p:txBody>
          <a:bodyPr wrap="square">
            <a:spAutoFit/>
          </a:bodyPr>
          <a:lstStyle/>
          <a:p>
            <a:r>
              <a:rPr lang="en-US" u="sng" dirty="0"/>
              <a:t>04. Correlation with Target variable</a:t>
            </a:r>
          </a:p>
        </p:txBody>
      </p:sp>
      <p:sp>
        <p:nvSpPr>
          <p:cNvPr id="15" name="TextBox 14">
            <a:extLst>
              <a:ext uri="{FF2B5EF4-FFF2-40B4-BE49-F238E27FC236}">
                <a16:creationId xmlns:a16="http://schemas.microsoft.com/office/drawing/2014/main" xmlns="" id="{30C1D2F7-994A-47AD-BECC-E51C11D920E3}"/>
              </a:ext>
            </a:extLst>
          </p:cNvPr>
          <p:cNvSpPr txBox="1"/>
          <p:nvPr/>
        </p:nvSpPr>
        <p:spPr>
          <a:xfrm>
            <a:off x="7168918" y="4694190"/>
            <a:ext cx="1981962" cy="369332"/>
          </a:xfrm>
          <a:prstGeom prst="rect">
            <a:avLst/>
          </a:prstGeom>
          <a:noFill/>
        </p:spPr>
        <p:txBody>
          <a:bodyPr wrap="square">
            <a:spAutoFit/>
          </a:bodyPr>
          <a:lstStyle/>
          <a:p>
            <a:r>
              <a:rPr lang="en-US" u="sng" dirty="0"/>
              <a:t>05. Conclusion</a:t>
            </a:r>
          </a:p>
        </p:txBody>
      </p:sp>
      <p:sp>
        <p:nvSpPr>
          <p:cNvPr id="16" name="TextBox 15">
            <a:extLst>
              <a:ext uri="{FF2B5EF4-FFF2-40B4-BE49-F238E27FC236}">
                <a16:creationId xmlns:a16="http://schemas.microsoft.com/office/drawing/2014/main" xmlns="" id="{3AFB3065-0338-4E1D-89D9-75C9D46E210C}"/>
              </a:ext>
            </a:extLst>
          </p:cNvPr>
          <p:cNvSpPr txBox="1"/>
          <p:nvPr/>
        </p:nvSpPr>
        <p:spPr>
          <a:xfrm>
            <a:off x="662226" y="2592060"/>
            <a:ext cx="2725978" cy="1754326"/>
          </a:xfrm>
          <a:prstGeom prst="rect">
            <a:avLst/>
          </a:prstGeom>
          <a:noFill/>
        </p:spPr>
        <p:txBody>
          <a:bodyPr wrap="square">
            <a:spAutoFit/>
          </a:bodyPr>
          <a:lstStyle/>
          <a:p>
            <a:r>
              <a:rPr lang="en-US" sz="1800" b="1" dirty="0">
                <a:latin typeface="+mj-lt"/>
              </a:rPr>
              <a:t>Univariate analysis</a:t>
            </a:r>
            <a:r>
              <a:rPr lang="en-US" sz="1800" dirty="0">
                <a:latin typeface="+mj-lt"/>
              </a:rPr>
              <a:t> is the simplest form of analyzing data. “Uni” means “one”, so in other words your data has only one variable.</a:t>
            </a:r>
          </a:p>
        </p:txBody>
      </p:sp>
      <p:sp>
        <p:nvSpPr>
          <p:cNvPr id="17" name="TextBox 16">
            <a:extLst>
              <a:ext uri="{FF2B5EF4-FFF2-40B4-BE49-F238E27FC236}">
                <a16:creationId xmlns:a16="http://schemas.microsoft.com/office/drawing/2014/main" xmlns="" id="{2FBF23AD-1EFD-4457-AD49-F4B2052DF086}"/>
              </a:ext>
            </a:extLst>
          </p:cNvPr>
          <p:cNvSpPr txBox="1"/>
          <p:nvPr/>
        </p:nvSpPr>
        <p:spPr>
          <a:xfrm>
            <a:off x="4293493" y="2566144"/>
            <a:ext cx="2920931" cy="1477328"/>
          </a:xfrm>
          <a:prstGeom prst="rect">
            <a:avLst/>
          </a:prstGeom>
          <a:noFill/>
        </p:spPr>
        <p:txBody>
          <a:bodyPr wrap="square">
            <a:spAutoFit/>
          </a:bodyPr>
          <a:lstStyle/>
          <a:p>
            <a:r>
              <a:rPr lang="en-US" sz="1800" b="1" dirty="0">
                <a:latin typeface="+mj-lt"/>
              </a:rPr>
              <a:t>Multivariate analysis</a:t>
            </a:r>
            <a:r>
              <a:rPr lang="en-US" sz="1800" dirty="0">
                <a:latin typeface="+mj-lt"/>
              </a:rPr>
              <a:t> is a set of statistical techniques used for </a:t>
            </a:r>
            <a:r>
              <a:rPr lang="en-US" sz="1800" b="1" dirty="0">
                <a:latin typeface="+mj-lt"/>
              </a:rPr>
              <a:t>analysis</a:t>
            </a:r>
            <a:r>
              <a:rPr lang="en-US" sz="1800" dirty="0">
                <a:latin typeface="+mj-lt"/>
              </a:rPr>
              <a:t> of data that contain more than one variable. </a:t>
            </a:r>
          </a:p>
        </p:txBody>
      </p:sp>
      <p:sp>
        <p:nvSpPr>
          <p:cNvPr id="18" name="TextBox 17">
            <a:extLst>
              <a:ext uri="{FF2B5EF4-FFF2-40B4-BE49-F238E27FC236}">
                <a16:creationId xmlns:a16="http://schemas.microsoft.com/office/drawing/2014/main" xmlns="" id="{FFDA6937-0733-44B8-96A3-DD4E807E6C8F}"/>
              </a:ext>
            </a:extLst>
          </p:cNvPr>
          <p:cNvSpPr txBox="1"/>
          <p:nvPr/>
        </p:nvSpPr>
        <p:spPr>
          <a:xfrm>
            <a:off x="7726827" y="2592060"/>
            <a:ext cx="2920931" cy="1200329"/>
          </a:xfrm>
          <a:prstGeom prst="rect">
            <a:avLst/>
          </a:prstGeom>
          <a:noFill/>
        </p:spPr>
        <p:txBody>
          <a:bodyPr wrap="square">
            <a:spAutoFit/>
          </a:bodyPr>
          <a:lstStyle/>
          <a:p>
            <a:r>
              <a:rPr lang="en-US" sz="1800" b="1" dirty="0">
                <a:latin typeface="+mj-lt"/>
              </a:rPr>
              <a:t>Correlation</a:t>
            </a:r>
            <a:r>
              <a:rPr lang="en-US" sz="1800" dirty="0">
                <a:latin typeface="+mj-lt"/>
              </a:rPr>
              <a:t> is used to test relationships between quantitative variables or categorical variables.</a:t>
            </a:r>
          </a:p>
        </p:txBody>
      </p:sp>
      <p:sp>
        <p:nvSpPr>
          <p:cNvPr id="19" name="TextBox 18">
            <a:extLst>
              <a:ext uri="{FF2B5EF4-FFF2-40B4-BE49-F238E27FC236}">
                <a16:creationId xmlns:a16="http://schemas.microsoft.com/office/drawing/2014/main" xmlns="" id="{CF3854D7-C6AB-47ED-9CEE-E963FF12DF88}"/>
              </a:ext>
            </a:extLst>
          </p:cNvPr>
          <p:cNvSpPr txBox="1"/>
          <p:nvPr/>
        </p:nvSpPr>
        <p:spPr>
          <a:xfrm>
            <a:off x="2025215" y="5328568"/>
            <a:ext cx="3995950" cy="646331"/>
          </a:xfrm>
          <a:prstGeom prst="rect">
            <a:avLst/>
          </a:prstGeom>
          <a:noFill/>
        </p:spPr>
        <p:txBody>
          <a:bodyPr wrap="square">
            <a:spAutoFit/>
          </a:bodyPr>
          <a:lstStyle/>
          <a:p>
            <a:r>
              <a:rPr lang="en-US" sz="1800" b="1" dirty="0">
                <a:latin typeface="+mj-lt"/>
              </a:rPr>
              <a:t>Correlation</a:t>
            </a:r>
            <a:r>
              <a:rPr lang="en-US" sz="1800" dirty="0">
                <a:latin typeface="+mj-lt"/>
              </a:rPr>
              <a:t> with the target variable to know how the data is related.</a:t>
            </a:r>
          </a:p>
        </p:txBody>
      </p:sp>
      <p:sp>
        <p:nvSpPr>
          <p:cNvPr id="20" name="TextBox 19">
            <a:extLst>
              <a:ext uri="{FF2B5EF4-FFF2-40B4-BE49-F238E27FC236}">
                <a16:creationId xmlns:a16="http://schemas.microsoft.com/office/drawing/2014/main" xmlns="" id="{6B3FD18E-5BA3-4C9C-962F-2C0122D754AB}"/>
              </a:ext>
            </a:extLst>
          </p:cNvPr>
          <p:cNvSpPr txBox="1"/>
          <p:nvPr/>
        </p:nvSpPr>
        <p:spPr>
          <a:xfrm>
            <a:off x="7168918" y="5325436"/>
            <a:ext cx="3190205" cy="646331"/>
          </a:xfrm>
          <a:prstGeom prst="rect">
            <a:avLst/>
          </a:prstGeom>
          <a:noFill/>
        </p:spPr>
        <p:txBody>
          <a:bodyPr wrap="square">
            <a:spAutoFit/>
          </a:bodyPr>
          <a:lstStyle/>
          <a:p>
            <a:r>
              <a:rPr lang="en-US" sz="1800" b="1" dirty="0">
                <a:latin typeface="+mj-lt"/>
              </a:rPr>
              <a:t>Summary</a:t>
            </a:r>
            <a:r>
              <a:rPr lang="en-US" sz="1800" dirty="0">
                <a:latin typeface="+mj-lt"/>
              </a:rPr>
              <a:t> with the conclusion of all the analysis</a:t>
            </a:r>
          </a:p>
        </p:txBody>
      </p:sp>
    </p:spTree>
    <p:extLst>
      <p:ext uri="{BB962C8B-B14F-4D97-AF65-F5344CB8AC3E}">
        <p14:creationId xmlns:p14="http://schemas.microsoft.com/office/powerpoint/2010/main" val="6292552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193417A9-82D8-40CF-9020-BC79FE7CC9E3}"/>
              </a:ext>
            </a:extLst>
          </p:cNvPr>
          <p:cNvPicPr>
            <a:picLocks noGrp="1" noChangeAspect="1"/>
          </p:cNvPicPr>
          <p:nvPr>
            <p:ph type="pic" sz="quarter" idx="13"/>
          </p:nvPr>
        </p:nvPicPr>
        <p:blipFill rotWithShape="1">
          <a:blip r:embed="rId2"/>
          <a:srcRect l="33088" r="33088"/>
          <a:stretch/>
        </p:blipFill>
        <p:spPr>
          <a:xfrm>
            <a:off x="7754470" y="1262905"/>
            <a:ext cx="3935506" cy="5191685"/>
          </a:xfrm>
        </p:spPr>
      </p:pic>
      <p:sp>
        <p:nvSpPr>
          <p:cNvPr id="3" name="Title 2">
            <a:extLst>
              <a:ext uri="{FF2B5EF4-FFF2-40B4-BE49-F238E27FC236}">
                <a16:creationId xmlns:a16="http://schemas.microsoft.com/office/drawing/2014/main" xmlns="" id="{C8AAA7E1-82AC-420E-A075-349CA2E62975}"/>
              </a:ext>
            </a:extLst>
          </p:cNvPr>
          <p:cNvSpPr>
            <a:spLocks noGrp="1"/>
          </p:cNvSpPr>
          <p:nvPr>
            <p:ph type="ctrTitle"/>
          </p:nvPr>
        </p:nvSpPr>
        <p:spPr>
          <a:xfrm>
            <a:off x="1541085" y="761629"/>
            <a:ext cx="4890577" cy="1002552"/>
          </a:xfrm>
        </p:spPr>
        <p:txBody>
          <a:bodyPr/>
          <a:lstStyle/>
          <a:p>
            <a:r>
              <a:rPr lang="en-US" sz="4400" cap="none" dirty="0">
                <a:ln w="0"/>
                <a:solidFill>
                  <a:schemeClr val="tx1"/>
                </a:solidFill>
                <a:effectLst>
                  <a:outerShdw blurRad="38100" dist="19050" dir="2700000" algn="tl" rotWithShape="0">
                    <a:schemeClr val="dk1">
                      <a:alpha val="40000"/>
                    </a:schemeClr>
                  </a:outerShdw>
                </a:effectLst>
              </a:rPr>
              <a:t>Cyberbullying statistics</a:t>
            </a:r>
            <a:endParaRPr lang="en-IN" sz="4400" cap="none" dirty="0">
              <a:ln w="0"/>
              <a:solidFill>
                <a:schemeClr val="tx1"/>
              </a:solidFill>
              <a:effectLst>
                <a:outerShdw blurRad="38100" dist="19050" dir="2700000" algn="tl" rotWithShape="0">
                  <a:schemeClr val="dk1">
                    <a:alpha val="40000"/>
                  </a:schemeClr>
                </a:outerShdw>
              </a:effectLst>
            </a:endParaRPr>
          </a:p>
        </p:txBody>
      </p:sp>
      <p:sp>
        <p:nvSpPr>
          <p:cNvPr id="4" name="Text Placeholder 3">
            <a:extLst>
              <a:ext uri="{FF2B5EF4-FFF2-40B4-BE49-F238E27FC236}">
                <a16:creationId xmlns:a16="http://schemas.microsoft.com/office/drawing/2014/main" xmlns="" id="{62D6981D-AF17-43C5-A111-3C6E118283E8}"/>
              </a:ext>
            </a:extLst>
          </p:cNvPr>
          <p:cNvSpPr>
            <a:spLocks noGrp="1"/>
          </p:cNvSpPr>
          <p:nvPr>
            <p:ph type="body" sz="quarter" idx="14"/>
          </p:nvPr>
        </p:nvSpPr>
        <p:spPr>
          <a:xfrm>
            <a:off x="1645581" y="2794329"/>
            <a:ext cx="4890578" cy="1404810"/>
          </a:xfrm>
        </p:spPr>
        <p:txBody>
          <a:bodyPr>
            <a:normAutofit fontScale="92500" lnSpcReduction="10000"/>
          </a:bodyPr>
          <a:lstStyle/>
          <a:p>
            <a:r>
              <a:rPr lang="en-US" dirty="0"/>
              <a:t>Cyberbullying has become a growing problem in countries around the world. Essentially, cyberbullying doesn’t differ much from the type of bullying that many children have unfortunately grown accustomed to in school. The only difference is that it takes place online.</a:t>
            </a:r>
            <a:endParaRPr lang="en-IN" dirty="0"/>
          </a:p>
        </p:txBody>
      </p:sp>
    </p:spTree>
    <p:extLst>
      <p:ext uri="{BB962C8B-B14F-4D97-AF65-F5344CB8AC3E}">
        <p14:creationId xmlns:p14="http://schemas.microsoft.com/office/powerpoint/2010/main" val="29562054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390B714C-B262-4540-93A0-17A22919FF08}"/>
              </a:ext>
            </a:extLst>
          </p:cNvPr>
          <p:cNvPicPr>
            <a:picLocks noGrp="1" noChangeAspect="1"/>
          </p:cNvPicPr>
          <p:nvPr>
            <p:ph type="pic" sz="quarter" idx="13"/>
          </p:nvPr>
        </p:nvPicPr>
        <p:blipFill rotWithShape="1">
          <a:blip r:embed="rId2"/>
          <a:srcRect l="35534" r="35534"/>
          <a:stretch/>
        </p:blipFill>
        <p:spPr>
          <a:xfrm>
            <a:off x="493058" y="1021978"/>
            <a:ext cx="3926541" cy="4931509"/>
          </a:xfrm>
        </p:spPr>
      </p:pic>
      <p:sp>
        <p:nvSpPr>
          <p:cNvPr id="3" name="Title 2">
            <a:extLst>
              <a:ext uri="{FF2B5EF4-FFF2-40B4-BE49-F238E27FC236}">
                <a16:creationId xmlns:a16="http://schemas.microsoft.com/office/drawing/2014/main" xmlns="" id="{734B2A64-0F20-4033-A672-C25801CD7E96}"/>
              </a:ext>
            </a:extLst>
          </p:cNvPr>
          <p:cNvSpPr>
            <a:spLocks noGrp="1"/>
          </p:cNvSpPr>
          <p:nvPr>
            <p:ph type="ctrTitle"/>
          </p:nvPr>
        </p:nvSpPr>
        <p:spPr>
          <a:xfrm>
            <a:off x="5541548" y="840921"/>
            <a:ext cx="4890577" cy="1002552"/>
          </a:xfrm>
        </p:spPr>
        <p:txBody>
          <a:bodyPr/>
          <a:lstStyle/>
          <a:p>
            <a:r>
              <a:rPr lang="en-US" cap="none" dirty="0">
                <a:ln w="0"/>
                <a:solidFill>
                  <a:schemeClr val="tx1"/>
                </a:solidFill>
                <a:effectLst>
                  <a:outerShdw blurRad="38100" dist="19050" dir="2700000" algn="tl" rotWithShape="0">
                    <a:schemeClr val="dk1">
                      <a:alpha val="40000"/>
                    </a:schemeClr>
                  </a:outerShdw>
                </a:effectLst>
              </a:rPr>
              <a:t>Effects of cyberbullying</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4" name="Text Placeholder 3">
            <a:extLst>
              <a:ext uri="{FF2B5EF4-FFF2-40B4-BE49-F238E27FC236}">
                <a16:creationId xmlns:a16="http://schemas.microsoft.com/office/drawing/2014/main" xmlns="" id="{08373F7F-D47D-4A2B-93CF-B26BCDBA4233}"/>
              </a:ext>
            </a:extLst>
          </p:cNvPr>
          <p:cNvSpPr>
            <a:spLocks noGrp="1"/>
          </p:cNvSpPr>
          <p:nvPr>
            <p:ph type="body" sz="quarter" idx="14"/>
          </p:nvPr>
        </p:nvSpPr>
        <p:spPr>
          <a:xfrm>
            <a:off x="5711877" y="2513531"/>
            <a:ext cx="4890578" cy="1830938"/>
          </a:xfrm>
        </p:spPr>
        <p:txBody>
          <a:bodyPr>
            <a:normAutofit fontScale="92500" lnSpcReduction="10000"/>
          </a:bodyPr>
          <a:lstStyle/>
          <a:p>
            <a:r>
              <a:rPr lang="en-US" dirty="0"/>
              <a:t>Cyberbullying is a very serious issue affecting not just the young victims, but also the victims' families, the bully, and those who witness instances of cyberbullying. However, the effect of cyberbullying can be most detrimental to the victim, of course, as they may experience a number of emotional issues that affect their social and academic performance as well as their overall mental health.</a:t>
            </a:r>
            <a:endParaRPr lang="en-IN" dirty="0"/>
          </a:p>
        </p:txBody>
      </p:sp>
    </p:spTree>
    <p:extLst>
      <p:ext uri="{BB962C8B-B14F-4D97-AF65-F5344CB8AC3E}">
        <p14:creationId xmlns:p14="http://schemas.microsoft.com/office/powerpoint/2010/main" val="809285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8A5E32-91B6-42BD-8101-E9208CF374F7}"/>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Missing values</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D86ADF46-FF84-4748-8101-5A82918AB268}"/>
              </a:ext>
            </a:extLst>
          </p:cNvPr>
          <p:cNvSpPr>
            <a:spLocks noGrp="1"/>
          </p:cNvSpPr>
          <p:nvPr>
            <p:ph type="body" sz="quarter" idx="14"/>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xmlns="" id="{2F2B4834-F7C5-4F0B-90E6-89946FBF73E0}"/>
              </a:ext>
            </a:extLst>
          </p:cNvPr>
          <p:cNvPicPr>
            <a:picLocks noChangeAspect="1"/>
          </p:cNvPicPr>
          <p:nvPr/>
        </p:nvPicPr>
        <p:blipFill>
          <a:blip r:embed="rId2"/>
          <a:stretch>
            <a:fillRect/>
          </a:stretch>
        </p:blipFill>
        <p:spPr>
          <a:xfrm>
            <a:off x="0" y="2061297"/>
            <a:ext cx="12192000" cy="3740819"/>
          </a:xfrm>
          <a:prstGeom prst="rect">
            <a:avLst/>
          </a:prstGeom>
        </p:spPr>
      </p:pic>
    </p:spTree>
    <p:extLst>
      <p:ext uri="{BB962C8B-B14F-4D97-AF65-F5344CB8AC3E}">
        <p14:creationId xmlns:p14="http://schemas.microsoft.com/office/powerpoint/2010/main" val="21641228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E1E926-E9EC-484C-A6A3-FE7BD2E3FB52}"/>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Count plot</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5FCC595D-8700-4AE9-940E-A6E245547B3C}"/>
              </a:ext>
            </a:extLst>
          </p:cNvPr>
          <p:cNvSpPr>
            <a:spLocks noGrp="1"/>
          </p:cNvSpPr>
          <p:nvPr>
            <p:ph type="body" sz="quarter" idx="14"/>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xmlns="" id="{02CE337B-3F1E-4FCE-8244-CDDD8344507E}"/>
              </a:ext>
            </a:extLst>
          </p:cNvPr>
          <p:cNvPicPr>
            <a:picLocks noChangeAspect="1"/>
          </p:cNvPicPr>
          <p:nvPr/>
        </p:nvPicPr>
        <p:blipFill>
          <a:blip r:embed="rId2"/>
          <a:stretch>
            <a:fillRect/>
          </a:stretch>
        </p:blipFill>
        <p:spPr>
          <a:xfrm>
            <a:off x="392624" y="1507066"/>
            <a:ext cx="11555555" cy="5206349"/>
          </a:xfrm>
          <a:prstGeom prst="rect">
            <a:avLst/>
          </a:prstGeom>
        </p:spPr>
      </p:pic>
    </p:spTree>
    <p:extLst>
      <p:ext uri="{BB962C8B-B14F-4D97-AF65-F5344CB8AC3E}">
        <p14:creationId xmlns:p14="http://schemas.microsoft.com/office/powerpoint/2010/main" val="7117540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D651A3C-6AF3-4574-A084-9CDC690C02F6}"/>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Distribution plot</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5BF82D87-246A-44E5-872C-6B72C3F6BF28}"/>
              </a:ext>
            </a:extLst>
          </p:cNvPr>
          <p:cNvSpPr>
            <a:spLocks noGrp="1"/>
          </p:cNvSpPr>
          <p:nvPr>
            <p:ph type="body" sz="quarter" idx="14"/>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xmlns="" id="{92D7DC3E-2B4C-40FD-821E-457491F28486}"/>
              </a:ext>
            </a:extLst>
          </p:cNvPr>
          <p:cNvPicPr>
            <a:picLocks noChangeAspect="1"/>
          </p:cNvPicPr>
          <p:nvPr/>
        </p:nvPicPr>
        <p:blipFill>
          <a:blip r:embed="rId2"/>
          <a:stretch>
            <a:fillRect/>
          </a:stretch>
        </p:blipFill>
        <p:spPr>
          <a:xfrm>
            <a:off x="392623" y="1807244"/>
            <a:ext cx="11517460" cy="4711111"/>
          </a:xfrm>
          <a:prstGeom prst="rect">
            <a:avLst/>
          </a:prstGeom>
        </p:spPr>
      </p:pic>
    </p:spTree>
    <p:extLst>
      <p:ext uri="{BB962C8B-B14F-4D97-AF65-F5344CB8AC3E}">
        <p14:creationId xmlns:p14="http://schemas.microsoft.com/office/powerpoint/2010/main" val="41975254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73B543-1A27-493E-B99D-7DA52A2A8794}"/>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Pie plot</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3FCFE34E-006A-4E69-A194-E79B3FDF8B0C}"/>
              </a:ext>
            </a:extLst>
          </p:cNvPr>
          <p:cNvSpPr>
            <a:spLocks noGrp="1"/>
          </p:cNvSpPr>
          <p:nvPr>
            <p:ph type="body" sz="quarter" idx="14"/>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xmlns="" id="{D5F962C4-6A14-4E83-BD31-0883DE904E6A}"/>
              </a:ext>
            </a:extLst>
          </p:cNvPr>
          <p:cNvPicPr>
            <a:picLocks noChangeAspect="1"/>
          </p:cNvPicPr>
          <p:nvPr/>
        </p:nvPicPr>
        <p:blipFill>
          <a:blip r:embed="rId2"/>
          <a:stretch>
            <a:fillRect/>
          </a:stretch>
        </p:blipFill>
        <p:spPr>
          <a:xfrm>
            <a:off x="1800082" y="1596713"/>
            <a:ext cx="7638181" cy="5086214"/>
          </a:xfrm>
          <a:prstGeom prst="rect">
            <a:avLst/>
          </a:prstGeom>
        </p:spPr>
      </p:pic>
    </p:spTree>
    <p:extLst>
      <p:ext uri="{BB962C8B-B14F-4D97-AF65-F5344CB8AC3E}">
        <p14:creationId xmlns:p14="http://schemas.microsoft.com/office/powerpoint/2010/main" val="531375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4A3FC7-CEEA-4A61-9B39-002792125EE1}"/>
              </a:ext>
            </a:extLst>
          </p:cNvPr>
          <p:cNvSpPr>
            <a:spLocks noGrp="1"/>
          </p:cNvSpPr>
          <p:nvPr>
            <p:ph type="ctrTitle"/>
          </p:nvPr>
        </p:nvSpPr>
        <p:spPr/>
        <p:txBody>
          <a:bodyPr/>
          <a:lstStyle/>
          <a:p>
            <a:r>
              <a:rPr lang="en-US" dirty="0"/>
              <a:t>introduction</a:t>
            </a:r>
            <a:endParaRPr lang="en-IN" dirty="0"/>
          </a:p>
        </p:txBody>
      </p:sp>
      <p:sp>
        <p:nvSpPr>
          <p:cNvPr id="3" name="Text Placeholder 2">
            <a:extLst>
              <a:ext uri="{FF2B5EF4-FFF2-40B4-BE49-F238E27FC236}">
                <a16:creationId xmlns:a16="http://schemas.microsoft.com/office/drawing/2014/main" xmlns="" id="{B231C565-FFD1-4272-9AEA-2C8DC536469C}"/>
              </a:ext>
            </a:extLst>
          </p:cNvPr>
          <p:cNvSpPr>
            <a:spLocks noGrp="1"/>
          </p:cNvSpPr>
          <p:nvPr>
            <p:ph type="body" sz="quarter" idx="14"/>
          </p:nvPr>
        </p:nvSpPr>
        <p:spPr>
          <a:xfrm>
            <a:off x="499158" y="1669072"/>
            <a:ext cx="5301660" cy="4849283"/>
          </a:xfrm>
        </p:spPr>
        <p:txBody>
          <a:bodyPr>
            <a:normAutofit lnSpcReduction="10000"/>
          </a:bodyPr>
          <a:lstStyle/>
          <a:p>
            <a:pPr marL="285750" indent="-285750">
              <a:buFont typeface="Courier New" panose="02070309020205020404" pitchFamily="49" charset="0"/>
              <a:buChar char="o"/>
            </a:pPr>
            <a:r>
              <a:rPr lang="en-US" dirty="0"/>
              <a:t>Over a decade, social media have been growing, and people are able to express their opinions and also discuss among others via these platforms. </a:t>
            </a:r>
          </a:p>
          <a:p>
            <a:pPr marL="285750" indent="-285750">
              <a:buFont typeface="Courier New" panose="02070309020205020404" pitchFamily="49" charset="0"/>
              <a:buChar char="o"/>
            </a:pPr>
            <a:r>
              <a:rPr lang="en-US" dirty="0"/>
              <a:t>These debates may arise due to differences in opinion and may often result in fights over the social media during which offensive language termed as malignant comments may be used from one side. </a:t>
            </a:r>
          </a:p>
          <a:p>
            <a:pPr marL="285750" indent="-285750">
              <a:buFont typeface="Courier New" panose="02070309020205020404" pitchFamily="49" charset="0"/>
              <a:buChar char="o"/>
            </a:pPr>
            <a:r>
              <a:rPr lang="en-US" dirty="0"/>
              <a:t>This clearly pose the threat of abuse and harassment online. </a:t>
            </a:r>
          </a:p>
          <a:p>
            <a:pPr marL="285750" indent="-285750">
              <a:buFont typeface="Courier New" panose="02070309020205020404" pitchFamily="49" charset="0"/>
              <a:buChar char="o"/>
            </a:pPr>
            <a:r>
              <a:rPr lang="en-US" dirty="0"/>
              <a:t>As such, some people stop giving their opinions or give up seeking different opinions which result in unhealthy and biased discussion. </a:t>
            </a:r>
          </a:p>
          <a:p>
            <a:pPr marL="285750" indent="-285750">
              <a:buFont typeface="Courier New" panose="02070309020205020404" pitchFamily="49" charset="0"/>
              <a:buChar char="o"/>
            </a:pPr>
            <a:r>
              <a:rPr lang="en-US" dirty="0"/>
              <a:t>Therefore it results in different platforms and communities finding it very difficult to facilitate fair conversation and are often forced to either limit user comments or get dissolved by shutting down user comments completely.</a:t>
            </a:r>
            <a:endParaRPr lang="en-IN" dirty="0"/>
          </a:p>
        </p:txBody>
      </p:sp>
      <p:pic>
        <p:nvPicPr>
          <p:cNvPr id="5" name="Picture 4">
            <a:extLst>
              <a:ext uri="{FF2B5EF4-FFF2-40B4-BE49-F238E27FC236}">
                <a16:creationId xmlns:a16="http://schemas.microsoft.com/office/drawing/2014/main" xmlns="" id="{5BEE8919-F101-496D-BC9B-1178B720C2EB}"/>
              </a:ext>
            </a:extLst>
          </p:cNvPr>
          <p:cNvPicPr>
            <a:picLocks noChangeAspect="1"/>
          </p:cNvPicPr>
          <p:nvPr/>
        </p:nvPicPr>
        <p:blipFill>
          <a:blip r:embed="rId2"/>
          <a:stretch>
            <a:fillRect/>
          </a:stretch>
        </p:blipFill>
        <p:spPr>
          <a:xfrm>
            <a:off x="6096000" y="1342197"/>
            <a:ext cx="4493827" cy="4493827"/>
          </a:xfrm>
          <a:prstGeom prst="rect">
            <a:avLst/>
          </a:prstGeom>
        </p:spPr>
      </p:pic>
    </p:spTree>
    <p:extLst>
      <p:ext uri="{BB962C8B-B14F-4D97-AF65-F5344CB8AC3E}">
        <p14:creationId xmlns:p14="http://schemas.microsoft.com/office/powerpoint/2010/main" val="3714650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04E97E-EBD9-4A11-92EA-0E5B9F0A8132}"/>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Word cloud</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4DC3E983-3817-4304-980D-65BF79ACA809}"/>
              </a:ext>
            </a:extLst>
          </p:cNvPr>
          <p:cNvSpPr>
            <a:spLocks noGrp="1"/>
          </p:cNvSpPr>
          <p:nvPr>
            <p:ph type="body" sz="quarter" idx="14"/>
          </p:nvPr>
        </p:nvSpPr>
        <p:spPr/>
        <p:txBody>
          <a:bodyPr/>
          <a:lstStyle/>
          <a:p>
            <a:r>
              <a:rPr lang="en-US" dirty="0"/>
              <a:t> </a:t>
            </a:r>
            <a:endParaRPr lang="en-IN" dirty="0"/>
          </a:p>
        </p:txBody>
      </p:sp>
      <p:pic>
        <p:nvPicPr>
          <p:cNvPr id="7" name="Picture 6">
            <a:extLst>
              <a:ext uri="{FF2B5EF4-FFF2-40B4-BE49-F238E27FC236}">
                <a16:creationId xmlns:a16="http://schemas.microsoft.com/office/drawing/2014/main" xmlns="" id="{F25AB880-6E35-4B7A-85DF-27DD48BF35DA}"/>
              </a:ext>
            </a:extLst>
          </p:cNvPr>
          <p:cNvPicPr>
            <a:picLocks noChangeAspect="1"/>
          </p:cNvPicPr>
          <p:nvPr/>
        </p:nvPicPr>
        <p:blipFill>
          <a:blip r:embed="rId2"/>
          <a:stretch>
            <a:fillRect/>
          </a:stretch>
        </p:blipFill>
        <p:spPr>
          <a:xfrm>
            <a:off x="392623" y="1507066"/>
            <a:ext cx="7852348" cy="5132618"/>
          </a:xfrm>
          <a:prstGeom prst="rect">
            <a:avLst/>
          </a:prstGeom>
        </p:spPr>
      </p:pic>
    </p:spTree>
    <p:extLst>
      <p:ext uri="{BB962C8B-B14F-4D97-AF65-F5344CB8AC3E}">
        <p14:creationId xmlns:p14="http://schemas.microsoft.com/office/powerpoint/2010/main" val="42180525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2BDE520-BB4F-4AD6-AF25-4B92E390F3EB}"/>
              </a:ext>
            </a:extLst>
          </p:cNvPr>
          <p:cNvSpPr>
            <a:spLocks noGrp="1"/>
          </p:cNvSpPr>
          <p:nvPr>
            <p:ph type="ctrTitle"/>
          </p:nvPr>
        </p:nvSpPr>
        <p:spPr/>
        <p:txBody>
          <a:bodyPr/>
          <a:lstStyle/>
          <a:p>
            <a:r>
              <a:rPr lang="en-US" cap="none" dirty="0" err="1">
                <a:ln w="0"/>
                <a:solidFill>
                  <a:schemeClr val="tx1"/>
                </a:solidFill>
                <a:effectLst>
                  <a:outerShdw blurRad="38100" dist="19050" dir="2700000" algn="tl" rotWithShape="0">
                    <a:schemeClr val="dk1">
                      <a:alpha val="40000"/>
                    </a:schemeClr>
                  </a:outerShdw>
                </a:effectLst>
              </a:rPr>
              <a:t>H</a:t>
            </a:r>
            <a:r>
              <a:rPr lang="en-US" cap="none" dirty="0" err="1" smtClean="0">
                <a:ln w="0"/>
                <a:solidFill>
                  <a:schemeClr val="tx1"/>
                </a:solidFill>
                <a:effectLst>
                  <a:outerShdw blurRad="38100" dist="19050" dir="2700000" algn="tl" rotWithShape="0">
                    <a:schemeClr val="dk1">
                      <a:alpha val="40000"/>
                    </a:schemeClr>
                  </a:outerShdw>
                </a:effectLst>
              </a:rPr>
              <a:t>eatmap</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07FCF63B-1893-4A97-BC53-A63D138417AC}"/>
              </a:ext>
            </a:extLst>
          </p:cNvPr>
          <p:cNvSpPr>
            <a:spLocks noGrp="1"/>
          </p:cNvSpPr>
          <p:nvPr>
            <p:ph type="body" sz="quarter" idx="14"/>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xmlns="" id="{23E37E8E-87C8-4838-A789-41450EE8007C}"/>
              </a:ext>
            </a:extLst>
          </p:cNvPr>
          <p:cNvPicPr>
            <a:picLocks noChangeAspect="1"/>
          </p:cNvPicPr>
          <p:nvPr/>
        </p:nvPicPr>
        <p:blipFill>
          <a:blip r:embed="rId2"/>
          <a:stretch>
            <a:fillRect/>
          </a:stretch>
        </p:blipFill>
        <p:spPr>
          <a:xfrm>
            <a:off x="392622" y="1595535"/>
            <a:ext cx="6959899" cy="5081692"/>
          </a:xfrm>
          <a:prstGeom prst="rect">
            <a:avLst/>
          </a:prstGeom>
        </p:spPr>
      </p:pic>
    </p:spTree>
    <p:extLst>
      <p:ext uri="{BB962C8B-B14F-4D97-AF65-F5344CB8AC3E}">
        <p14:creationId xmlns:p14="http://schemas.microsoft.com/office/powerpoint/2010/main" val="27622982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F60DE82-5BBC-477E-9822-B762B0DB408B}"/>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Classification function</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A7FE2138-0B3B-405F-9293-52B18A8CB2A1}"/>
              </a:ext>
            </a:extLst>
          </p:cNvPr>
          <p:cNvSpPr>
            <a:spLocks noGrp="1"/>
          </p:cNvSpPr>
          <p:nvPr>
            <p:ph type="body" sz="quarter" idx="14"/>
          </p:nvPr>
        </p:nvSpPr>
        <p:spPr/>
        <p:txBody>
          <a:bodyPr/>
          <a:lstStyle/>
          <a:p>
            <a:r>
              <a:rPr lang="en-US" dirty="0"/>
              <a:t> </a:t>
            </a:r>
            <a:endParaRPr lang="en-IN" dirty="0"/>
          </a:p>
        </p:txBody>
      </p:sp>
      <p:pic>
        <p:nvPicPr>
          <p:cNvPr id="4" name="Picture 3">
            <a:extLst>
              <a:ext uri="{FF2B5EF4-FFF2-40B4-BE49-F238E27FC236}">
                <a16:creationId xmlns:a16="http://schemas.microsoft.com/office/drawing/2014/main" xmlns="" id="{7C878CE8-8062-4714-A5C0-4803EBD027DE}"/>
              </a:ext>
            </a:extLst>
          </p:cNvPr>
          <p:cNvPicPr/>
          <p:nvPr/>
        </p:nvPicPr>
        <p:blipFill>
          <a:blip r:embed="rId2"/>
          <a:stretch>
            <a:fillRect/>
          </a:stretch>
        </p:blipFill>
        <p:spPr>
          <a:xfrm>
            <a:off x="392622" y="1569800"/>
            <a:ext cx="6157467" cy="5054935"/>
          </a:xfrm>
          <a:prstGeom prst="rect">
            <a:avLst/>
          </a:prstGeom>
        </p:spPr>
      </p:pic>
      <p:pic>
        <p:nvPicPr>
          <p:cNvPr id="5" name="Picture 4">
            <a:extLst>
              <a:ext uri="{FF2B5EF4-FFF2-40B4-BE49-F238E27FC236}">
                <a16:creationId xmlns:a16="http://schemas.microsoft.com/office/drawing/2014/main" xmlns="" id="{8E77FE25-CE1B-48A1-9523-8E7864BEDED8}"/>
              </a:ext>
            </a:extLst>
          </p:cNvPr>
          <p:cNvPicPr/>
          <p:nvPr/>
        </p:nvPicPr>
        <p:blipFill>
          <a:blip r:embed="rId3"/>
          <a:stretch>
            <a:fillRect/>
          </a:stretch>
        </p:blipFill>
        <p:spPr>
          <a:xfrm>
            <a:off x="6854889" y="2221641"/>
            <a:ext cx="5157817" cy="2861347"/>
          </a:xfrm>
          <a:prstGeom prst="rect">
            <a:avLst/>
          </a:prstGeom>
        </p:spPr>
      </p:pic>
    </p:spTree>
    <p:extLst>
      <p:ext uri="{BB962C8B-B14F-4D97-AF65-F5344CB8AC3E}">
        <p14:creationId xmlns:p14="http://schemas.microsoft.com/office/powerpoint/2010/main" val="28256713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D300B6-2C9B-4DAB-8E43-98DC4443AF70}"/>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Classification machine learning models</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39AE761B-E6AF-44E8-8A25-7D78C682345F}"/>
              </a:ext>
            </a:extLst>
          </p:cNvPr>
          <p:cNvSpPr>
            <a:spLocks noGrp="1"/>
          </p:cNvSpPr>
          <p:nvPr>
            <p:ph type="body" sz="quarter" idx="14"/>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xmlns="" id="{01BAEBCA-20DC-4F83-A5D2-BC4B2BCCA845}"/>
              </a:ext>
            </a:extLst>
          </p:cNvPr>
          <p:cNvPicPr>
            <a:picLocks noChangeAspect="1"/>
          </p:cNvPicPr>
          <p:nvPr/>
        </p:nvPicPr>
        <p:blipFill>
          <a:blip r:embed="rId2"/>
          <a:stretch>
            <a:fillRect/>
          </a:stretch>
        </p:blipFill>
        <p:spPr>
          <a:xfrm>
            <a:off x="392624" y="1452055"/>
            <a:ext cx="8499450" cy="5212874"/>
          </a:xfrm>
          <a:prstGeom prst="rect">
            <a:avLst/>
          </a:prstGeom>
        </p:spPr>
      </p:pic>
    </p:spTree>
    <p:extLst>
      <p:ext uri="{BB962C8B-B14F-4D97-AF65-F5344CB8AC3E}">
        <p14:creationId xmlns:p14="http://schemas.microsoft.com/office/powerpoint/2010/main" val="19162457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24849-F8E9-4B3E-9993-3BB1B547B91A}"/>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ROC AUC CURVE</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8BFA8D20-F553-4B18-8540-BB8BC48A93EA}"/>
              </a:ext>
            </a:extLst>
          </p:cNvPr>
          <p:cNvSpPr>
            <a:spLocks noGrp="1"/>
          </p:cNvSpPr>
          <p:nvPr>
            <p:ph type="body" sz="quarter" idx="14"/>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xmlns="" id="{B5762C2E-667A-40BC-A9DF-F6697628F826}"/>
              </a:ext>
            </a:extLst>
          </p:cNvPr>
          <p:cNvPicPr>
            <a:picLocks noChangeAspect="1"/>
          </p:cNvPicPr>
          <p:nvPr/>
        </p:nvPicPr>
        <p:blipFill>
          <a:blip r:embed="rId2"/>
          <a:stretch>
            <a:fillRect/>
          </a:stretch>
        </p:blipFill>
        <p:spPr>
          <a:xfrm>
            <a:off x="392624" y="1342197"/>
            <a:ext cx="6657550" cy="5513790"/>
          </a:xfrm>
          <a:prstGeom prst="rect">
            <a:avLst/>
          </a:prstGeom>
        </p:spPr>
      </p:pic>
    </p:spTree>
    <p:extLst>
      <p:ext uri="{BB962C8B-B14F-4D97-AF65-F5344CB8AC3E}">
        <p14:creationId xmlns:p14="http://schemas.microsoft.com/office/powerpoint/2010/main" val="2970956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677DBE-1803-480E-A2A1-C22A3B5FFE7B}"/>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Confusion matrix</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631BB28F-2247-42AB-B51F-CA92B3F451A7}"/>
              </a:ext>
            </a:extLst>
          </p:cNvPr>
          <p:cNvSpPr>
            <a:spLocks noGrp="1"/>
          </p:cNvSpPr>
          <p:nvPr>
            <p:ph type="body" sz="quarter" idx="14"/>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xmlns="" id="{FD4D14A2-483F-4E9E-B67E-A780FC6531D7}"/>
              </a:ext>
            </a:extLst>
          </p:cNvPr>
          <p:cNvPicPr>
            <a:picLocks noChangeAspect="1"/>
          </p:cNvPicPr>
          <p:nvPr/>
        </p:nvPicPr>
        <p:blipFill>
          <a:blip r:embed="rId2"/>
          <a:stretch>
            <a:fillRect/>
          </a:stretch>
        </p:blipFill>
        <p:spPr>
          <a:xfrm>
            <a:off x="392624" y="1342197"/>
            <a:ext cx="5942862" cy="5317774"/>
          </a:xfrm>
          <a:prstGeom prst="rect">
            <a:avLst/>
          </a:prstGeom>
        </p:spPr>
      </p:pic>
    </p:spTree>
    <p:extLst>
      <p:ext uri="{BB962C8B-B14F-4D97-AF65-F5344CB8AC3E}">
        <p14:creationId xmlns:p14="http://schemas.microsoft.com/office/powerpoint/2010/main" val="40530627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968B26B-9B76-4FC8-9CDF-C1DC6E52A35A}"/>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Key Findings and Conclusions of the Study</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C9EB8492-99E0-4D23-AB57-30B05F2F2396}"/>
              </a:ext>
            </a:extLst>
          </p:cNvPr>
          <p:cNvSpPr>
            <a:spLocks noGrp="1"/>
          </p:cNvSpPr>
          <p:nvPr>
            <p:ph type="body" sz="quarter" idx="14"/>
          </p:nvPr>
        </p:nvSpPr>
        <p:spPr>
          <a:xfrm>
            <a:off x="392623" y="2514773"/>
            <a:ext cx="4589923" cy="3186231"/>
          </a:xfrm>
        </p:spPr>
        <p:txBody>
          <a:bodyPr>
            <a:normAutofit lnSpcReduction="10000"/>
          </a:bodyPr>
          <a:lstStyle/>
          <a:p>
            <a:r>
              <a:rPr lang="en-US" dirty="0"/>
              <a:t>The finding of the study is that only few users over online use unparliamentary language. </a:t>
            </a:r>
          </a:p>
          <a:p>
            <a:r>
              <a:rPr lang="en-US" dirty="0"/>
              <a:t>And most of these sentences have more stop words and are being quite long. </a:t>
            </a:r>
          </a:p>
          <a:p>
            <a:r>
              <a:rPr lang="en-US" dirty="0"/>
              <a:t>As discussed before few motivated disrespectful crowds use these foul languages in the online forum to bully the people around and to stop them from doing these things that they are not supposed to do. </a:t>
            </a:r>
          </a:p>
          <a:p>
            <a:r>
              <a:rPr lang="en-US" dirty="0"/>
              <a:t>Our study helps the online forums and social media to induce a ban to profanity or usage of profanity over these forums.</a:t>
            </a:r>
            <a:endParaRPr lang="en-IN" dirty="0"/>
          </a:p>
        </p:txBody>
      </p:sp>
      <p:pic>
        <p:nvPicPr>
          <p:cNvPr id="4" name="Picture 3">
            <a:extLst>
              <a:ext uri="{FF2B5EF4-FFF2-40B4-BE49-F238E27FC236}">
                <a16:creationId xmlns:a16="http://schemas.microsoft.com/office/drawing/2014/main" xmlns="" id="{F491D98F-3A9D-46E7-A899-B2A549F1B01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786833" y="2997899"/>
            <a:ext cx="5731510" cy="2075180"/>
          </a:xfrm>
          <a:prstGeom prst="rect">
            <a:avLst/>
          </a:prstGeom>
        </p:spPr>
      </p:pic>
    </p:spTree>
    <p:extLst>
      <p:ext uri="{BB962C8B-B14F-4D97-AF65-F5344CB8AC3E}">
        <p14:creationId xmlns:p14="http://schemas.microsoft.com/office/powerpoint/2010/main" val="4963146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D3638B-EED3-48B5-98E9-1A86CB4E3CD7}"/>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Learning Outcomes of the Study in respect of Data Science</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74133A6B-E938-4418-8C9E-33E9AF7C6D27}"/>
              </a:ext>
            </a:extLst>
          </p:cNvPr>
          <p:cNvSpPr>
            <a:spLocks noGrp="1"/>
          </p:cNvSpPr>
          <p:nvPr>
            <p:ph type="body" sz="quarter" idx="14"/>
          </p:nvPr>
        </p:nvSpPr>
        <p:spPr>
          <a:xfrm>
            <a:off x="392624" y="3103700"/>
            <a:ext cx="4823188" cy="1656012"/>
          </a:xfrm>
        </p:spPr>
        <p:txBody>
          <a:bodyPr>
            <a:normAutofit lnSpcReduction="10000"/>
          </a:bodyPr>
          <a:lstStyle/>
          <a:p>
            <a:r>
              <a:rPr lang="en-US" sz="1600" dirty="0">
                <a:latin typeface="+mj-lt"/>
              </a:rPr>
              <a:t>Through this project we were able to learn various Natural language processing techniques like lemmatization, stemming, removal of stop words. We were also able to learn to convert strings into vectors through hash vectorizer. In this project we applied different evaluation metrics like log loss, hamming loss besides accuracy.</a:t>
            </a:r>
            <a:endParaRPr lang="en-IN" sz="1600" dirty="0">
              <a:latin typeface="+mj-lt"/>
            </a:endParaRPr>
          </a:p>
          <a:p>
            <a:endParaRPr lang="en-IN" dirty="0"/>
          </a:p>
        </p:txBody>
      </p:sp>
      <p:pic>
        <p:nvPicPr>
          <p:cNvPr id="6" name="Picture 5">
            <a:extLst>
              <a:ext uri="{FF2B5EF4-FFF2-40B4-BE49-F238E27FC236}">
                <a16:creationId xmlns:a16="http://schemas.microsoft.com/office/drawing/2014/main" xmlns="" id="{CA89E852-2607-43A8-80DD-2C9AC370F647}"/>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155535" y="2092906"/>
            <a:ext cx="5643841" cy="3677601"/>
          </a:xfrm>
          <a:prstGeom prst="rect">
            <a:avLst/>
          </a:prstGeom>
        </p:spPr>
      </p:pic>
    </p:spTree>
    <p:extLst>
      <p:ext uri="{BB962C8B-B14F-4D97-AF65-F5344CB8AC3E}">
        <p14:creationId xmlns:p14="http://schemas.microsoft.com/office/powerpoint/2010/main" val="24527055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D3638B-EED3-48B5-98E9-1A86CB4E3CD7}"/>
              </a:ext>
            </a:extLst>
          </p:cNvPr>
          <p:cNvSpPr>
            <a:spLocks noGrp="1"/>
          </p:cNvSpPr>
          <p:nvPr>
            <p:ph type="ctrTitle"/>
          </p:nvPr>
        </p:nvSpPr>
        <p:spPr>
          <a:xfrm>
            <a:off x="392623" y="339645"/>
            <a:ext cx="9970577" cy="1002552"/>
          </a:xfrm>
        </p:spPr>
        <p:txBody>
          <a:bodyPr/>
          <a:lstStyle/>
          <a:p>
            <a:r>
              <a:rPr lang="en-US" sz="4000" cap="none" dirty="0">
                <a:ln w="0"/>
                <a:solidFill>
                  <a:schemeClr val="tx1"/>
                </a:solidFill>
                <a:effectLst>
                  <a:outerShdw blurRad="38100" dist="19050" dir="2700000" algn="tl" rotWithShape="0">
                    <a:schemeClr val="dk1">
                      <a:alpha val="40000"/>
                    </a:schemeClr>
                  </a:outerShdw>
                </a:effectLst>
              </a:rPr>
              <a:t>Learning Outcomes of the Study in respect of Data Science</a:t>
            </a:r>
            <a:endParaRPr lang="en-IN" sz="4000"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74133A6B-E938-4418-8C9E-33E9AF7C6D27}"/>
              </a:ext>
            </a:extLst>
          </p:cNvPr>
          <p:cNvSpPr>
            <a:spLocks noGrp="1"/>
          </p:cNvSpPr>
          <p:nvPr>
            <p:ph type="body" sz="quarter" idx="14"/>
          </p:nvPr>
        </p:nvSpPr>
        <p:spPr>
          <a:xfrm>
            <a:off x="392623" y="3009907"/>
            <a:ext cx="4981809" cy="1833292"/>
          </a:xfrm>
        </p:spPr>
        <p:txBody>
          <a:bodyPr>
            <a:normAutofit fontScale="92500" lnSpcReduction="10000"/>
          </a:bodyPr>
          <a:lstStyle/>
          <a:p>
            <a:r>
              <a:rPr lang="en-US" dirty="0"/>
              <a:t>My point of view from my project is that we need to use proper words which are respectful and also avoid using abusive, vulgar and worst words in social media. It can cause many problems which could affect our lives. Try to be polite, calm and composed while handling stress and negativity and one of the best solutions is to avoid it and overcoming in a positive manner.</a:t>
            </a:r>
            <a:endParaRPr lang="en-IN" dirty="0"/>
          </a:p>
        </p:txBody>
      </p:sp>
      <p:pic>
        <p:nvPicPr>
          <p:cNvPr id="6" name="Picture 5">
            <a:extLst>
              <a:ext uri="{FF2B5EF4-FFF2-40B4-BE49-F238E27FC236}">
                <a16:creationId xmlns:a16="http://schemas.microsoft.com/office/drawing/2014/main" xmlns="" id="{920EC7A1-58DA-4ACB-9C72-6472F7A790CF}"/>
              </a:ext>
            </a:extLst>
          </p:cNvPr>
          <p:cNvPicPr/>
          <p:nvPr/>
        </p:nvPicPr>
        <p:blipFill>
          <a:blip r:embed="rId2">
            <a:extLst>
              <a:ext uri="{28A0092B-C50C-407E-A947-70E740481C1C}">
                <a14:useLocalDpi xmlns:a14="http://schemas.microsoft.com/office/drawing/2010/main" val="0"/>
              </a:ext>
            </a:extLst>
          </a:blip>
          <a:stretch>
            <a:fillRect/>
          </a:stretch>
        </p:blipFill>
        <p:spPr>
          <a:xfrm>
            <a:off x="5759508" y="2357378"/>
            <a:ext cx="6039868" cy="3138351"/>
          </a:xfrm>
          <a:prstGeom prst="rect">
            <a:avLst/>
          </a:prstGeom>
        </p:spPr>
      </p:pic>
    </p:spTree>
    <p:extLst>
      <p:ext uri="{BB962C8B-B14F-4D97-AF65-F5344CB8AC3E}">
        <p14:creationId xmlns:p14="http://schemas.microsoft.com/office/powerpoint/2010/main" val="8421638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322C043-D201-4B33-B9CB-065D100B41AD}"/>
              </a:ext>
            </a:extLst>
          </p:cNvPr>
          <p:cNvSpPr>
            <a:spLocks noGrp="1"/>
          </p:cNvSpPr>
          <p:nvPr>
            <p:ph type="ctrTitle"/>
          </p:nvPr>
        </p:nvSpPr>
        <p:spPr>
          <a:xfrm>
            <a:off x="392623" y="680303"/>
            <a:ext cx="10115219" cy="1002552"/>
          </a:xfrm>
        </p:spPr>
        <p:txBody>
          <a:bodyPr/>
          <a:lstStyle/>
          <a:p>
            <a:r>
              <a:rPr lang="en-US" cap="none" dirty="0">
                <a:ln w="0"/>
                <a:solidFill>
                  <a:schemeClr val="tx1"/>
                </a:solidFill>
                <a:effectLst>
                  <a:outerShdw blurRad="38100" dist="19050" dir="2700000" algn="tl" rotWithShape="0">
                    <a:schemeClr val="dk1">
                      <a:alpha val="40000"/>
                    </a:schemeClr>
                  </a:outerShdw>
                </a:effectLst>
              </a:rPr>
              <a:t>Limitations of this work and Scope for Future Work</a:t>
            </a:r>
          </a:p>
        </p:txBody>
      </p:sp>
      <p:sp>
        <p:nvSpPr>
          <p:cNvPr id="3" name="Text Placeholder 2">
            <a:extLst>
              <a:ext uri="{FF2B5EF4-FFF2-40B4-BE49-F238E27FC236}">
                <a16:creationId xmlns:a16="http://schemas.microsoft.com/office/drawing/2014/main" xmlns="" id="{237E5C8F-62CF-45C7-9433-0871A533C2BC}"/>
              </a:ext>
            </a:extLst>
          </p:cNvPr>
          <p:cNvSpPr>
            <a:spLocks noGrp="1"/>
          </p:cNvSpPr>
          <p:nvPr>
            <p:ph type="body" sz="quarter" idx="14"/>
          </p:nvPr>
        </p:nvSpPr>
        <p:spPr>
          <a:xfrm>
            <a:off x="392623" y="1880664"/>
            <a:ext cx="4673899" cy="4504267"/>
          </a:xfrm>
        </p:spPr>
        <p:txBody>
          <a:bodyPr>
            <a:normAutofit lnSpcReduction="10000"/>
          </a:bodyPr>
          <a:lstStyle/>
          <a:p>
            <a:r>
              <a:rPr lang="en-US" dirty="0"/>
              <a:t>Problems faced while working in this project:</a:t>
            </a:r>
          </a:p>
          <a:p>
            <a:pPr marL="285750" indent="-285750">
              <a:buFont typeface="Courier New" panose="02070309020205020404" pitchFamily="49" charset="0"/>
              <a:buChar char="o"/>
            </a:pPr>
            <a:r>
              <a:rPr lang="en-US" dirty="0"/>
              <a:t>More computational power was required as it took more than 2 hours</a:t>
            </a:r>
          </a:p>
          <a:p>
            <a:pPr marL="285750" indent="-285750">
              <a:buFont typeface="Courier New" panose="02070309020205020404" pitchFamily="49" charset="0"/>
              <a:buChar char="o"/>
            </a:pPr>
            <a:r>
              <a:rPr lang="en-US" dirty="0"/>
              <a:t>Imbalanced dataset and bad comment texts</a:t>
            </a:r>
          </a:p>
          <a:p>
            <a:pPr marL="285750" indent="-285750">
              <a:buFont typeface="Courier New" panose="02070309020205020404" pitchFamily="49" charset="0"/>
              <a:buChar char="o"/>
            </a:pPr>
            <a:r>
              <a:rPr lang="en-US" dirty="0"/>
              <a:t>Good parameters could not be obtained using hyperparameter tuning as time was consumed more  </a:t>
            </a:r>
          </a:p>
          <a:p>
            <a:endParaRPr lang="en-US" dirty="0"/>
          </a:p>
          <a:p>
            <a:r>
              <a:rPr lang="en-US" dirty="0"/>
              <a:t>Areas of improvement:</a:t>
            </a:r>
          </a:p>
          <a:p>
            <a:pPr marL="285750" indent="-285750">
              <a:buFont typeface="Courier New" panose="02070309020205020404" pitchFamily="49" charset="0"/>
              <a:buChar char="o"/>
            </a:pPr>
            <a:r>
              <a:rPr lang="en-US" dirty="0"/>
              <a:t>Could be provided with a good dataset which does not take more time.</a:t>
            </a:r>
          </a:p>
          <a:p>
            <a:pPr marL="285750" indent="-285750">
              <a:buFont typeface="Courier New" panose="02070309020205020404" pitchFamily="49" charset="0"/>
              <a:buChar char="o"/>
            </a:pPr>
            <a:r>
              <a:rPr lang="en-US" dirty="0"/>
              <a:t>Less time complexity</a:t>
            </a:r>
          </a:p>
          <a:p>
            <a:pPr marL="285750" indent="-285750">
              <a:buFont typeface="Courier New" panose="02070309020205020404" pitchFamily="49" charset="0"/>
              <a:buChar char="o"/>
            </a:pPr>
            <a:r>
              <a:rPr lang="en-US" dirty="0"/>
              <a:t>Providing a proper balanced dataset with less errors.</a:t>
            </a:r>
          </a:p>
        </p:txBody>
      </p:sp>
      <p:pic>
        <p:nvPicPr>
          <p:cNvPr id="5" name="Picture 4">
            <a:extLst>
              <a:ext uri="{FF2B5EF4-FFF2-40B4-BE49-F238E27FC236}">
                <a16:creationId xmlns:a16="http://schemas.microsoft.com/office/drawing/2014/main" xmlns="" id="{2089EEAE-33A4-4C5A-8165-6A18ED189EA7}"/>
              </a:ext>
            </a:extLst>
          </p:cNvPr>
          <p:cNvPicPr>
            <a:picLocks noChangeAspect="1"/>
          </p:cNvPicPr>
          <p:nvPr/>
        </p:nvPicPr>
        <p:blipFill>
          <a:blip r:embed="rId2"/>
          <a:stretch>
            <a:fillRect/>
          </a:stretch>
        </p:blipFill>
        <p:spPr>
          <a:xfrm>
            <a:off x="5233696" y="2342365"/>
            <a:ext cx="5711112" cy="3580867"/>
          </a:xfrm>
          <a:prstGeom prst="rect">
            <a:avLst/>
          </a:prstGeom>
        </p:spPr>
      </p:pic>
    </p:spTree>
    <p:extLst>
      <p:ext uri="{BB962C8B-B14F-4D97-AF65-F5344CB8AC3E}">
        <p14:creationId xmlns:p14="http://schemas.microsoft.com/office/powerpoint/2010/main" val="3134935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5120A5-9EAB-498A-B690-E34376265852}"/>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Problem statement</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5E37FF61-6402-451E-AA04-2B60B4FCDB7D}"/>
              </a:ext>
            </a:extLst>
          </p:cNvPr>
          <p:cNvSpPr>
            <a:spLocks noGrp="1"/>
          </p:cNvSpPr>
          <p:nvPr>
            <p:ph type="body" sz="quarter" idx="14"/>
          </p:nvPr>
        </p:nvSpPr>
        <p:spPr>
          <a:xfrm>
            <a:off x="392624" y="2110748"/>
            <a:ext cx="11369070" cy="4103621"/>
          </a:xfrm>
        </p:spPr>
        <p:txBody>
          <a:bodyPr>
            <a:normAutofit fontScale="92500" lnSpcReduction="10000"/>
          </a:bodyPr>
          <a:lstStyle/>
          <a:p>
            <a:pPr marL="285750" indent="-285750">
              <a:buFont typeface="Courier New" panose="02070309020205020404" pitchFamily="49" charset="0"/>
              <a:buChar char="o"/>
            </a:pPr>
            <a:r>
              <a:rPr lang="en-US" dirty="0"/>
              <a:t>The proliferation of social media enables people to express their opinions widely online. However, at the same time, this has resulted in the emergence of conflict and hate, making online environments uninviting for users. Although researchers have found that hate is a problem across multiple platforms, there is a lack of models for online hate detection.</a:t>
            </a:r>
          </a:p>
          <a:p>
            <a:pPr marL="285750" indent="-285750">
              <a:buFont typeface="Courier New" panose="02070309020205020404" pitchFamily="49" charset="0"/>
              <a:buChar char="o"/>
            </a:pPr>
            <a:r>
              <a:rPr lang="en-US" dirty="0"/>
              <a:t>Online hate, described as abusive language, aggression, cyberbullying, hatefulness and many others has been identified as a major threat on online social media platforms. Social media platforms are the most prominent grounds for such toxic behavior.   </a:t>
            </a:r>
          </a:p>
          <a:p>
            <a:pPr marL="285750" indent="-285750">
              <a:buFont typeface="Courier New" panose="02070309020205020404" pitchFamily="49" charset="0"/>
              <a:buChar char="o"/>
            </a:pPr>
            <a:r>
              <a:rPr lang="en-US" dirty="0"/>
              <a:t>There has been a remarkable increase in the cases of cyberbullying and trolls on various social media platforms. Many celebrities and influences are facing backlashes from people and have to come across hateful and offensive comments. This can take a toll on anyone and affect them mentally leading to depression, mental illness, self-hatred and suicidal thoughts.    </a:t>
            </a:r>
          </a:p>
          <a:p>
            <a:pPr marL="285750" indent="-285750">
              <a:buFont typeface="Courier New" panose="02070309020205020404" pitchFamily="49" charset="0"/>
              <a:buChar char="o"/>
            </a:pPr>
            <a:r>
              <a:rPr lang="en-US" dirty="0"/>
              <a:t>Internet comments are bastions of hatred and vitriol. While online anonymity has provided a new outlet for aggression and hate speech, machine learning can be used to fight it. The problem we sought to solve was the tagging of internet comments that are aggressive towards other users. This means that insults to third parties such as celebrities will be tagged as unoffensive, but “u are an idiot” is clearly offensive.</a:t>
            </a:r>
          </a:p>
          <a:p>
            <a:pPr marL="285750" indent="-285750">
              <a:buFont typeface="Courier New" panose="02070309020205020404" pitchFamily="49" charset="0"/>
              <a:buChar char="o"/>
            </a:pPr>
            <a:r>
              <a:rPr lang="en-US" dirty="0"/>
              <a:t>Our goal is to build a prototype of online hate and abuse comment classifier which can used to classify hate and offensive comments so that it can be controlled and restricted from spreading hatred and cyberbullying.</a:t>
            </a:r>
            <a:endParaRPr lang="en-IN" dirty="0"/>
          </a:p>
        </p:txBody>
      </p:sp>
    </p:spTree>
    <p:extLst>
      <p:ext uri="{BB962C8B-B14F-4D97-AF65-F5344CB8AC3E}">
        <p14:creationId xmlns:p14="http://schemas.microsoft.com/office/powerpoint/2010/main" val="42611627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33492572-A4E4-43F2-A1C9-FBC8E0C97145}"/>
              </a:ext>
            </a:extLst>
          </p:cNvPr>
          <p:cNvSpPr>
            <a:spLocks noGrp="1"/>
          </p:cNvSpPr>
          <p:nvPr>
            <p:ph type="title"/>
          </p:nvPr>
        </p:nvSpPr>
        <p:spPr>
          <a:xfrm>
            <a:off x="3386509" y="3580202"/>
            <a:ext cx="4878950" cy="1051266"/>
          </a:xfrm>
          <a:solidFill>
            <a:srgbClr val="FFFF00"/>
          </a:solidFill>
        </p:spPr>
        <p:txBody>
          <a:bodyPr>
            <a:noAutofit/>
          </a:bodyPr>
          <a:lstStyle/>
          <a:p>
            <a:r>
              <a:rPr lang="en-US" sz="6600" b="1" dirty="0">
                <a:solidFill>
                  <a:srgbClr val="FF0000"/>
                </a:solidFill>
              </a:rPr>
              <a:t>THANK YOU</a:t>
            </a:r>
            <a:endParaRPr lang="en-IN" sz="6600" b="1" dirty="0">
              <a:solidFill>
                <a:srgbClr val="FF00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1096" y="1110426"/>
            <a:ext cx="2469776" cy="2469776"/>
          </a:xfrm>
          <a:prstGeom prst="rect">
            <a:avLst/>
          </a:prstGeom>
        </p:spPr>
      </p:pic>
    </p:spTree>
    <p:extLst>
      <p:ext uri="{BB962C8B-B14F-4D97-AF65-F5344CB8AC3E}">
        <p14:creationId xmlns:p14="http://schemas.microsoft.com/office/powerpoint/2010/main" val="2960676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27387B-52B4-4C5B-BFF4-335309F1F653}"/>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Dataset description</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55FC6457-A13D-44D9-8E22-477D0DC09864}"/>
              </a:ext>
            </a:extLst>
          </p:cNvPr>
          <p:cNvSpPr>
            <a:spLocks noGrp="1"/>
          </p:cNvSpPr>
          <p:nvPr>
            <p:ph type="body" sz="quarter" idx="14"/>
          </p:nvPr>
        </p:nvSpPr>
        <p:spPr>
          <a:xfrm>
            <a:off x="392621" y="1817785"/>
            <a:ext cx="11369070" cy="4849283"/>
          </a:xfrm>
        </p:spPr>
        <p:txBody>
          <a:bodyPr/>
          <a:lstStyle/>
          <a:p>
            <a:r>
              <a:rPr lang="en-US" dirty="0"/>
              <a:t>The data set contains the training set, which has approximately 1,59,000 samples and the test set which contains nearly 1,53,000 samples. All the data samples contain 8 fields which includes ‘Id’, ‘Comments’, ‘Malignant’, ‘Highly malignant’, ‘Rude’, ‘Threat’, ‘Abuse’ and ‘Loathe’. </a:t>
            </a:r>
          </a:p>
          <a:p>
            <a:r>
              <a:rPr lang="en-US" dirty="0"/>
              <a:t>The label can be either 0 or 1, where 0 denotes a NO while 1 denotes a YES. There are various comments which have multiple labels. The first attribute is a unique ID associated with each comment.   </a:t>
            </a:r>
          </a:p>
          <a:p>
            <a:r>
              <a:rPr lang="en-US" dirty="0"/>
              <a:t>The data set includes:</a:t>
            </a:r>
          </a:p>
          <a:p>
            <a:r>
              <a:rPr lang="en-US" dirty="0"/>
              <a:t>-	Malignant: It is the Label column, which includes values 0 and 1, denoting if the comment is malignant or not. </a:t>
            </a:r>
          </a:p>
          <a:p>
            <a:r>
              <a:rPr lang="en-US" dirty="0"/>
              <a:t>-	Highly Malignant: It denotes comments that are highly malignant and hurtful. </a:t>
            </a:r>
          </a:p>
          <a:p>
            <a:r>
              <a:rPr lang="en-US" dirty="0"/>
              <a:t>-	Rude: It denotes comments that are very rude and offensive.</a:t>
            </a:r>
          </a:p>
          <a:p>
            <a:r>
              <a:rPr lang="en-US" dirty="0"/>
              <a:t>-	Threat: It contains indication of the comments that are giving any threat to someone. 	</a:t>
            </a:r>
          </a:p>
          <a:p>
            <a:r>
              <a:rPr lang="en-US" dirty="0"/>
              <a:t>-	Abuse: It is for comments that are abusive in nature. </a:t>
            </a:r>
          </a:p>
          <a:p>
            <a:r>
              <a:rPr lang="en-US" dirty="0"/>
              <a:t>-	Loathe: It describes the comments which are hateful and loathing in nature.  </a:t>
            </a:r>
          </a:p>
          <a:p>
            <a:r>
              <a:rPr lang="en-US" dirty="0"/>
              <a:t>-	ID: It includes unique Ids associated with each comment text given.   </a:t>
            </a:r>
          </a:p>
          <a:p>
            <a:r>
              <a:rPr lang="en-US" dirty="0"/>
              <a:t>-	Comment text: This column contains the comments extracted from various social media platforms.</a:t>
            </a:r>
            <a:endParaRPr lang="en-IN" dirty="0"/>
          </a:p>
        </p:txBody>
      </p:sp>
    </p:spTree>
    <p:extLst>
      <p:ext uri="{BB962C8B-B14F-4D97-AF65-F5344CB8AC3E}">
        <p14:creationId xmlns:p14="http://schemas.microsoft.com/office/powerpoint/2010/main" val="1088910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DBADD3-67CC-4A0D-96BC-724313675EB1}"/>
              </a:ext>
            </a:extLst>
          </p:cNvPr>
          <p:cNvSpPr>
            <a:spLocks noGrp="1"/>
          </p:cNvSpPr>
          <p:nvPr>
            <p:ph type="ctrTitle"/>
          </p:nvPr>
        </p:nvSpPr>
        <p:spPr/>
        <p:txBody>
          <a:bodyPr/>
          <a:lstStyle/>
          <a:p>
            <a:r>
              <a:rPr lang="en-US" sz="4000" cap="none" dirty="0">
                <a:ln w="0"/>
                <a:solidFill>
                  <a:schemeClr val="tx1"/>
                </a:solidFill>
                <a:effectLst>
                  <a:outerShdw blurRad="38100" dist="19050" dir="2700000" algn="tl" rotWithShape="0">
                    <a:schemeClr val="dk1">
                      <a:alpha val="40000"/>
                    </a:schemeClr>
                  </a:outerShdw>
                </a:effectLst>
              </a:rPr>
              <a:t>Conceptual Background of the Domain Problem</a:t>
            </a:r>
            <a:endParaRPr lang="en-IN" sz="4000"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DFF75737-ADBE-49A6-AE61-781936F38864}"/>
              </a:ext>
            </a:extLst>
          </p:cNvPr>
          <p:cNvSpPr>
            <a:spLocks noGrp="1"/>
          </p:cNvSpPr>
          <p:nvPr>
            <p:ph type="body" sz="quarter" idx="14"/>
          </p:nvPr>
        </p:nvSpPr>
        <p:spPr>
          <a:xfrm>
            <a:off x="392624" y="2004216"/>
            <a:ext cx="11369070" cy="4636282"/>
          </a:xfrm>
        </p:spPr>
        <p:txBody>
          <a:bodyPr>
            <a:normAutofit/>
          </a:bodyPr>
          <a:lstStyle/>
          <a:p>
            <a:pPr marL="285750" indent="-285750">
              <a:buFont typeface="Courier New" panose="02070309020205020404" pitchFamily="49" charset="0"/>
              <a:buChar char="o"/>
            </a:pPr>
            <a:r>
              <a:rPr lang="en-US" dirty="0"/>
              <a:t>Online platforms and social media become the place where people share the thoughts freely without any partiality and overcoming all the race people share their thoughts and ideas among the crowd.</a:t>
            </a:r>
          </a:p>
          <a:p>
            <a:pPr marL="285750" indent="-285750">
              <a:buFont typeface="Courier New" panose="02070309020205020404" pitchFamily="49" charset="0"/>
              <a:buChar char="o"/>
            </a:pPr>
            <a:r>
              <a:rPr lang="en-US" dirty="0"/>
              <a:t>Social media is a computer-based technology that facilitates the sharing of ideas, thoughts, and information through the building of virtual networks and communities. By design, social media is Internet-based and gives users quick electronic communication of content. Content includes personal information, documents, videos, and photos. Users engage with social media via a computer, tablet, or smartphone via web-based software or applications.</a:t>
            </a:r>
          </a:p>
          <a:p>
            <a:pPr marL="285750" indent="-285750">
              <a:buFont typeface="Courier New" panose="02070309020205020404" pitchFamily="49" charset="0"/>
              <a:buChar char="o"/>
            </a:pPr>
            <a:r>
              <a:rPr lang="en-US" dirty="0"/>
              <a:t>While social media is ubiquitous in America and Europe, Asian countries like India lead the list of social media usage. More than 3.8 billion people use social media.</a:t>
            </a:r>
          </a:p>
          <a:p>
            <a:pPr marL="285750" indent="-285750">
              <a:buFont typeface="Courier New" panose="02070309020205020404" pitchFamily="49" charset="0"/>
              <a:buChar char="o"/>
            </a:pPr>
            <a:r>
              <a:rPr lang="en-US" dirty="0"/>
              <a:t>In this huge online platform or an online community there are some people or some motivated mob </a:t>
            </a:r>
            <a:r>
              <a:rPr lang="en-US" dirty="0" err="1"/>
              <a:t>wilfully</a:t>
            </a:r>
            <a:r>
              <a:rPr lang="en-US" dirty="0"/>
              <a:t> bully others to make them not to share their thought in rightful way. They bully others in a foul language which among the civilized society is seen as ignominy. And when innocent individuals are being bullied by these mob these individuals are going silent without speaking anything. So, ideally the motive of this disgraceful mob is achieved.</a:t>
            </a:r>
          </a:p>
          <a:p>
            <a:pPr marL="285750" indent="-285750">
              <a:buFont typeface="Courier New" panose="02070309020205020404" pitchFamily="49" charset="0"/>
              <a:buChar char="o"/>
            </a:pPr>
            <a:r>
              <a:rPr lang="en-US" dirty="0"/>
              <a:t>To solve this problem, we are now building a model that identifies all the foul language and foul words, using which the online platforms like social media principally stops these mob using the foul language in an online community or even block them or block them from using this foul language.</a:t>
            </a:r>
            <a:endParaRPr lang="en-IN" dirty="0"/>
          </a:p>
        </p:txBody>
      </p:sp>
    </p:spTree>
    <p:extLst>
      <p:ext uri="{BB962C8B-B14F-4D97-AF65-F5344CB8AC3E}">
        <p14:creationId xmlns:p14="http://schemas.microsoft.com/office/powerpoint/2010/main" val="1994687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EEC2D22-12A9-4E99-99D4-10D6948264C9}"/>
              </a:ext>
            </a:extLst>
          </p:cNvPr>
          <p:cNvSpPr>
            <a:spLocks noGrp="1"/>
          </p:cNvSpPr>
          <p:nvPr>
            <p:ph type="ctrTitle"/>
          </p:nvPr>
        </p:nvSpPr>
        <p:spPr/>
        <p:txBody>
          <a:bodyPr/>
          <a:lstStyle/>
          <a:p>
            <a:r>
              <a:rPr lang="en-IN" cap="none" dirty="0">
                <a:ln w="0"/>
                <a:solidFill>
                  <a:schemeClr val="tx1"/>
                </a:solidFill>
                <a:effectLst>
                  <a:outerShdw blurRad="38100" dist="19050" dir="2700000" algn="tl" rotWithShape="0">
                    <a:schemeClr val="dk1">
                      <a:alpha val="40000"/>
                    </a:schemeClr>
                  </a:outerShdw>
                </a:effectLst>
              </a:rPr>
              <a:t>Multilabel vs Multiclass classification</a:t>
            </a:r>
          </a:p>
        </p:txBody>
      </p:sp>
      <p:sp>
        <p:nvSpPr>
          <p:cNvPr id="3" name="Text Placeholder 2">
            <a:extLst>
              <a:ext uri="{FF2B5EF4-FFF2-40B4-BE49-F238E27FC236}">
                <a16:creationId xmlns:a16="http://schemas.microsoft.com/office/drawing/2014/main" xmlns="" id="{25FB2772-1FE2-40FC-A44C-A0599A10D44A}"/>
              </a:ext>
            </a:extLst>
          </p:cNvPr>
          <p:cNvSpPr>
            <a:spLocks noGrp="1"/>
          </p:cNvSpPr>
          <p:nvPr>
            <p:ph type="body" sz="quarter" idx="14"/>
          </p:nvPr>
        </p:nvSpPr>
        <p:spPr>
          <a:xfrm>
            <a:off x="392625" y="1666934"/>
            <a:ext cx="4490093" cy="4849283"/>
          </a:xfrm>
        </p:spPr>
        <p:txBody>
          <a:bodyPr>
            <a:normAutofit fontScale="92500" lnSpcReduction="20000"/>
          </a:bodyPr>
          <a:lstStyle/>
          <a:p>
            <a:r>
              <a:rPr lang="en-US" dirty="0"/>
              <a:t>As the task was to figure out whether the data belongs to zero, one or more than one categories out of the six listed in our dataset, the first step before working on the problem was to distinguish between multi-label and multi-class classification.</a:t>
            </a:r>
          </a:p>
          <a:p>
            <a:r>
              <a:rPr lang="en-US" dirty="0"/>
              <a:t>In multi-class classification, we have one basic assumption that our data can belong to only one label out of all the labels we have. For example, a given picture of a fruit may be an apple, orange or guava only and not a combination of these.</a:t>
            </a:r>
          </a:p>
          <a:p>
            <a:r>
              <a:rPr lang="en-US" dirty="0"/>
              <a:t>In multi-label classification, data can belong to more than one label simultaneously. For example, in our case a comment may be toxic, obscene and insulting at the same time. It may also happen that the comment is non-toxic and hence does not belong to any of the six labels.</a:t>
            </a:r>
          </a:p>
          <a:p>
            <a:r>
              <a:rPr lang="en-US" dirty="0"/>
              <a:t>Hence, I had a multi-label classification problem to solve. The next step was to gain some useful insights from data which would aid further problem solving.</a:t>
            </a:r>
            <a:endParaRPr lang="en-IN" dirty="0"/>
          </a:p>
        </p:txBody>
      </p:sp>
      <p:pic>
        <p:nvPicPr>
          <p:cNvPr id="7" name="Picture 6">
            <a:extLst>
              <a:ext uri="{FF2B5EF4-FFF2-40B4-BE49-F238E27FC236}">
                <a16:creationId xmlns:a16="http://schemas.microsoft.com/office/drawing/2014/main" xmlns="" id="{7A1FE52B-5A3C-4554-9B3D-0BF8104161CD}"/>
              </a:ext>
            </a:extLst>
          </p:cNvPr>
          <p:cNvPicPr>
            <a:picLocks noChangeAspect="1"/>
          </p:cNvPicPr>
          <p:nvPr/>
        </p:nvPicPr>
        <p:blipFill>
          <a:blip r:embed="rId2"/>
          <a:stretch>
            <a:fillRect/>
          </a:stretch>
        </p:blipFill>
        <p:spPr>
          <a:xfrm>
            <a:off x="5659515" y="1866483"/>
            <a:ext cx="5023284" cy="3939513"/>
          </a:xfrm>
          <a:prstGeom prst="rect">
            <a:avLst/>
          </a:prstGeom>
        </p:spPr>
      </p:pic>
    </p:spTree>
    <p:extLst>
      <p:ext uri="{BB962C8B-B14F-4D97-AF65-F5344CB8AC3E}">
        <p14:creationId xmlns:p14="http://schemas.microsoft.com/office/powerpoint/2010/main" val="388396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A74F24-4BEB-4185-8DD2-7A97F5571552}"/>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DATA SCIENCE LIFE CYCLE</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54C00315-25C6-4392-BB7C-ADF08DA42A47}"/>
              </a:ext>
            </a:extLst>
          </p:cNvPr>
          <p:cNvSpPr>
            <a:spLocks noGrp="1"/>
          </p:cNvSpPr>
          <p:nvPr>
            <p:ph type="body" sz="quarter" idx="14"/>
          </p:nvPr>
        </p:nvSpPr>
        <p:spPr/>
        <p:txBody>
          <a:bodyPr/>
          <a:lstStyle/>
          <a:p>
            <a:r>
              <a:rPr lang="en-US" dirty="0"/>
              <a:t> </a:t>
            </a:r>
            <a:endParaRPr lang="en-IN" dirty="0"/>
          </a:p>
        </p:txBody>
      </p:sp>
      <p:graphicFrame>
        <p:nvGraphicFramePr>
          <p:cNvPr id="4" name="Content Placeholder 3" descr="Accent process showing 3 groups arranged from left to right with task descriptions under each group">
            <a:extLst>
              <a:ext uri="{FF2B5EF4-FFF2-40B4-BE49-F238E27FC236}">
                <a16:creationId xmlns:a16="http://schemas.microsoft.com/office/drawing/2014/main" xmlns="" id="{9495D218-8EA6-449B-B46F-11F0CE536EAB}"/>
              </a:ext>
            </a:extLst>
          </p:cNvPr>
          <p:cNvGraphicFramePr>
            <a:graphicFrameLocks/>
          </p:cNvGraphicFramePr>
          <p:nvPr>
            <p:extLst>
              <p:ext uri="{D42A27DB-BD31-4B8C-83A1-F6EECF244321}">
                <p14:modId xmlns:p14="http://schemas.microsoft.com/office/powerpoint/2010/main" val="293866723"/>
              </p:ext>
            </p:extLst>
          </p:nvPr>
        </p:nvGraphicFramePr>
        <p:xfrm>
          <a:off x="392623" y="2041124"/>
          <a:ext cx="9134475" cy="415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42805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A74F24-4BEB-4185-8DD2-7A97F5571552}"/>
              </a:ext>
            </a:extLst>
          </p:cNvPr>
          <p:cNvSpPr>
            <a:spLocks noGrp="1"/>
          </p:cNvSpPr>
          <p:nvPr>
            <p:ph type="ctrTitle"/>
          </p:nvPr>
        </p:nvSpPr>
        <p:spPr/>
        <p:txBody>
          <a:bodyPr/>
          <a:lstStyle/>
          <a:p>
            <a:r>
              <a:rPr lang="en-US" cap="none" dirty="0">
                <a:ln w="0"/>
                <a:solidFill>
                  <a:schemeClr val="tx1"/>
                </a:solidFill>
                <a:effectLst>
                  <a:outerShdw blurRad="38100" dist="19050" dir="2700000" algn="tl" rotWithShape="0">
                    <a:schemeClr val="dk1">
                      <a:alpha val="40000"/>
                    </a:schemeClr>
                  </a:outerShdw>
                </a:effectLst>
              </a:rPr>
              <a:t>DATA SCIENCE LIFE CYCLE</a:t>
            </a:r>
            <a:endParaRPr lang="en-IN" cap="none" dirty="0">
              <a:ln w="0"/>
              <a:solidFill>
                <a:schemeClr val="tx1"/>
              </a:solidFill>
              <a:effectLst>
                <a:outerShdw blurRad="38100" dist="19050" dir="2700000" algn="tl" rotWithShape="0">
                  <a:schemeClr val="dk1">
                    <a:alpha val="40000"/>
                  </a:schemeClr>
                </a:outerShdw>
              </a:effectLst>
            </a:endParaRPr>
          </a:p>
        </p:txBody>
      </p:sp>
      <p:sp>
        <p:nvSpPr>
          <p:cNvPr id="3" name="Text Placeholder 2">
            <a:extLst>
              <a:ext uri="{FF2B5EF4-FFF2-40B4-BE49-F238E27FC236}">
                <a16:creationId xmlns:a16="http://schemas.microsoft.com/office/drawing/2014/main" xmlns="" id="{54C00315-25C6-4392-BB7C-ADF08DA42A47}"/>
              </a:ext>
            </a:extLst>
          </p:cNvPr>
          <p:cNvSpPr>
            <a:spLocks noGrp="1"/>
          </p:cNvSpPr>
          <p:nvPr>
            <p:ph type="body" sz="quarter" idx="14"/>
          </p:nvPr>
        </p:nvSpPr>
        <p:spPr/>
        <p:txBody>
          <a:bodyPr/>
          <a:lstStyle/>
          <a:p>
            <a:r>
              <a:rPr lang="en-US" dirty="0"/>
              <a:t> </a:t>
            </a:r>
            <a:endParaRPr lang="en-IN" dirty="0"/>
          </a:p>
        </p:txBody>
      </p:sp>
      <p:graphicFrame>
        <p:nvGraphicFramePr>
          <p:cNvPr id="4" name="Content Placeholder 3" descr="Accent process showing 3 groups arranged from left to right with task descriptions under each group">
            <a:extLst>
              <a:ext uri="{FF2B5EF4-FFF2-40B4-BE49-F238E27FC236}">
                <a16:creationId xmlns:a16="http://schemas.microsoft.com/office/drawing/2014/main" xmlns="" id="{E0347732-B5B4-4242-AAC1-2249CF59BF01}"/>
              </a:ext>
            </a:extLst>
          </p:cNvPr>
          <p:cNvGraphicFramePr>
            <a:graphicFrameLocks/>
          </p:cNvGraphicFramePr>
          <p:nvPr>
            <p:extLst>
              <p:ext uri="{D42A27DB-BD31-4B8C-83A1-F6EECF244321}">
                <p14:modId xmlns:p14="http://schemas.microsoft.com/office/powerpoint/2010/main" val="1314844106"/>
              </p:ext>
            </p:extLst>
          </p:nvPr>
        </p:nvGraphicFramePr>
        <p:xfrm>
          <a:off x="392624" y="1862029"/>
          <a:ext cx="9134475"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49856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F153C1-164B-4F30-8B90-6D8FB0E79264}"/>
              </a:ext>
            </a:extLst>
          </p:cNvPr>
          <p:cNvSpPr>
            <a:spLocks noGrp="1"/>
          </p:cNvSpPr>
          <p:nvPr>
            <p:ph type="ctrTitle"/>
          </p:nvPr>
        </p:nvSpPr>
        <p:spPr/>
        <p:txBody>
          <a:bodyPr/>
          <a:lstStyle/>
          <a:p>
            <a:r>
              <a:rPr lang="en-IN" cap="none" dirty="0">
                <a:ln w="0"/>
                <a:solidFill>
                  <a:schemeClr val="tx1"/>
                </a:solidFill>
                <a:effectLst>
                  <a:outerShdw blurRad="38100" dist="19050" dir="2700000" algn="tl" rotWithShape="0">
                    <a:schemeClr val="dk1">
                      <a:alpha val="40000"/>
                    </a:schemeClr>
                  </a:outerShdw>
                </a:effectLst>
              </a:rPr>
              <a:t>MODEL BUILDING STEPS</a:t>
            </a:r>
          </a:p>
        </p:txBody>
      </p:sp>
      <p:sp>
        <p:nvSpPr>
          <p:cNvPr id="3" name="Text Placeholder 2">
            <a:extLst>
              <a:ext uri="{FF2B5EF4-FFF2-40B4-BE49-F238E27FC236}">
                <a16:creationId xmlns:a16="http://schemas.microsoft.com/office/drawing/2014/main" xmlns="" id="{1D893C80-52EB-4892-AC2D-1FE8A72F8598}"/>
              </a:ext>
            </a:extLst>
          </p:cNvPr>
          <p:cNvSpPr>
            <a:spLocks noGrp="1"/>
          </p:cNvSpPr>
          <p:nvPr>
            <p:ph type="body" sz="quarter" idx="14"/>
          </p:nvPr>
        </p:nvSpPr>
        <p:spPr>
          <a:xfrm>
            <a:off x="1156103" y="2986266"/>
            <a:ext cx="2803337" cy="2274821"/>
          </a:xfrm>
        </p:spPr>
        <p:txBody>
          <a:bodyPr/>
          <a:lstStyle/>
          <a:p>
            <a:r>
              <a:rPr lang="en-US" dirty="0"/>
              <a:t>1. Data Cleaning</a:t>
            </a:r>
          </a:p>
          <a:p>
            <a:r>
              <a:rPr lang="en-US" dirty="0"/>
              <a:t>2. Exploratory Data Analysis</a:t>
            </a:r>
          </a:p>
          <a:p>
            <a:r>
              <a:rPr lang="en-US" dirty="0"/>
              <a:t>3. Data Pre-processing</a:t>
            </a:r>
          </a:p>
          <a:p>
            <a:r>
              <a:rPr lang="en-US" dirty="0"/>
              <a:t>4. Model Building</a:t>
            </a:r>
          </a:p>
          <a:p>
            <a:r>
              <a:rPr lang="en-US" dirty="0"/>
              <a:t>5. Model Evaluation</a:t>
            </a:r>
          </a:p>
          <a:p>
            <a:r>
              <a:rPr lang="en-US" dirty="0"/>
              <a:t>6. Selecting the best model</a:t>
            </a:r>
          </a:p>
          <a:p>
            <a:endParaRPr lang="en-IN" dirty="0"/>
          </a:p>
          <a:p>
            <a:endParaRPr lang="en-IN" dirty="0"/>
          </a:p>
        </p:txBody>
      </p:sp>
      <p:pic>
        <p:nvPicPr>
          <p:cNvPr id="5" name="Picture 4">
            <a:extLst>
              <a:ext uri="{FF2B5EF4-FFF2-40B4-BE49-F238E27FC236}">
                <a16:creationId xmlns:a16="http://schemas.microsoft.com/office/drawing/2014/main" xmlns="" id="{084850A7-A20A-48DB-A7F7-F0B863C79688}"/>
              </a:ext>
            </a:extLst>
          </p:cNvPr>
          <p:cNvPicPr>
            <a:picLocks noChangeAspect="1"/>
          </p:cNvPicPr>
          <p:nvPr/>
        </p:nvPicPr>
        <p:blipFill>
          <a:blip r:embed="rId2"/>
          <a:stretch>
            <a:fillRect/>
          </a:stretch>
        </p:blipFill>
        <p:spPr>
          <a:xfrm>
            <a:off x="4738942" y="2139518"/>
            <a:ext cx="6573917" cy="3968318"/>
          </a:xfrm>
          <a:prstGeom prst="rect">
            <a:avLst/>
          </a:prstGeom>
        </p:spPr>
      </p:pic>
    </p:spTree>
    <p:extLst>
      <p:ext uri="{BB962C8B-B14F-4D97-AF65-F5344CB8AC3E}">
        <p14:creationId xmlns:p14="http://schemas.microsoft.com/office/powerpoint/2010/main" val="32261205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105</TotalTime>
  <Words>1827</Words>
  <Application>Microsoft Office PowerPoint</Application>
  <PresentationFormat>Widescreen</PresentationFormat>
  <Paragraphs>148</Paragraphs>
  <Slides>30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Calibri</vt:lpstr>
      <vt:lpstr>Century Gothic</vt:lpstr>
      <vt:lpstr>Courier New</vt:lpstr>
      <vt:lpstr>Sagona ExtraLight</vt:lpstr>
      <vt:lpstr>Speak Pro</vt:lpstr>
      <vt:lpstr>Wingdings 3</vt:lpstr>
      <vt:lpstr>Ion</vt:lpstr>
      <vt:lpstr>Malignant comments classifier project presentation</vt:lpstr>
      <vt:lpstr>introduction</vt:lpstr>
      <vt:lpstr>Problem statement</vt:lpstr>
      <vt:lpstr>Dataset description</vt:lpstr>
      <vt:lpstr>Conceptual Background of the Domain Problem</vt:lpstr>
      <vt:lpstr>Multilabel vs Multiclass classification</vt:lpstr>
      <vt:lpstr>DATA SCIENCE LIFE CYCLE</vt:lpstr>
      <vt:lpstr>DATA SCIENCE LIFE CYCLE</vt:lpstr>
      <vt:lpstr>MODEL BUILDING STEPS</vt:lpstr>
      <vt:lpstr>Data preprocessing</vt:lpstr>
      <vt:lpstr>TECHNOLOGY USED</vt:lpstr>
      <vt:lpstr>Imported dependencies</vt:lpstr>
      <vt:lpstr>EXPLORATORY DATA ANALYSIS (EDA) AND VISUALIZATION</vt:lpstr>
      <vt:lpstr>Cyberbullying statistics</vt:lpstr>
      <vt:lpstr>Effects of cyberbullying</vt:lpstr>
      <vt:lpstr>Missing values</vt:lpstr>
      <vt:lpstr>Count plot</vt:lpstr>
      <vt:lpstr>Distribution plot</vt:lpstr>
      <vt:lpstr>Pie plot</vt:lpstr>
      <vt:lpstr>Word cloud</vt:lpstr>
      <vt:lpstr>Heatmap</vt:lpstr>
      <vt:lpstr>Classification function</vt:lpstr>
      <vt:lpstr>Classification machine learning models</vt:lpstr>
      <vt:lpstr>ROC AUC CURVE</vt:lpstr>
      <vt:lpstr>Confusion matrix</vt:lpstr>
      <vt:lpstr>Key Findings and Conclusions of the Study</vt:lpstr>
      <vt:lpstr>Learning Outcomes of the Study in respect of Data Science</vt:lpstr>
      <vt:lpstr>Learning Outcomes of the Study in respect of Data Science</vt:lpstr>
      <vt:lpstr>Limitations of this work and Scope for Future Work</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goes Here</dc:title>
  <dc:creator>Sweta Rai</dc:creator>
  <cp:lastModifiedBy>HP-PC</cp:lastModifiedBy>
  <cp:revision>22</cp:revision>
  <dcterms:created xsi:type="dcterms:W3CDTF">2021-12-10T15:14:52Z</dcterms:created>
  <dcterms:modified xsi:type="dcterms:W3CDTF">2022-03-03T04:47:19Z</dcterms:modified>
</cp:coreProperties>
</file>

<file path=docProps/thumbnail.jpeg>
</file>